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419" r:id="rId3"/>
    <p:sldId id="394" r:id="rId4"/>
    <p:sldId id="275" r:id="rId5"/>
    <p:sldId id="395" r:id="rId6"/>
    <p:sldId id="406" r:id="rId7"/>
    <p:sldId id="407" r:id="rId8"/>
    <p:sldId id="408" r:id="rId9"/>
    <p:sldId id="409" r:id="rId10"/>
    <p:sldId id="420" r:id="rId11"/>
    <p:sldId id="421" r:id="rId12"/>
    <p:sldId id="422" r:id="rId13"/>
    <p:sldId id="410" r:id="rId14"/>
    <p:sldId id="416" r:id="rId15"/>
    <p:sldId id="411" r:id="rId16"/>
    <p:sldId id="423" r:id="rId17"/>
    <p:sldId id="424" r:id="rId18"/>
    <p:sldId id="425" r:id="rId19"/>
    <p:sldId id="396" r:id="rId20"/>
    <p:sldId id="414" r:id="rId21"/>
    <p:sldId id="426" r:id="rId22"/>
    <p:sldId id="397" r:id="rId23"/>
    <p:sldId id="428" r:id="rId24"/>
    <p:sldId id="387" r:id="rId25"/>
  </p:sldIdLst>
  <p:sldSz cx="10693400" cy="6011863"/>
  <p:notesSz cx="6858000" cy="9144000"/>
  <p:defaultTextStyle>
    <a:defPPr>
      <a:defRPr lang="cs-CZ"/>
    </a:defPPr>
    <a:lvl1pPr marL="0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116"/>
    <a:srgbClr val="FFFFFF"/>
    <a:srgbClr val="AF1432"/>
    <a:srgbClr val="399850"/>
    <a:srgbClr val="00ADD0"/>
    <a:srgbClr val="00355F"/>
    <a:srgbClr val="003C69"/>
    <a:srgbClr val="263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64436" autoAdjust="0"/>
  </p:normalViewPr>
  <p:slideViewPr>
    <p:cSldViewPr showGuides="1">
      <p:cViewPr varScale="1">
        <p:scale>
          <a:sx n="83" d="100"/>
          <a:sy n="83" d="100"/>
        </p:scale>
        <p:origin x="1938" y="90"/>
      </p:cViewPr>
      <p:guideLst>
        <p:guide orient="horz" pos="1894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4E4CC-7CB0-40DF-9BA9-4D0A7A5F818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889612-060F-470C-B43B-1E7E6B6B7A04}">
      <dgm:prSet custT="1"/>
      <dgm:spPr>
        <a:solidFill>
          <a:schemeClr val="accent1"/>
        </a:solidFill>
      </dgm:spPr>
      <dgm:t>
        <a:bodyPr/>
        <a:lstStyle/>
        <a:p>
          <a:endParaRPr lang="cs-CZ" sz="2000" b="1" dirty="0"/>
        </a:p>
        <a:p>
          <a:endParaRPr lang="cs-CZ" sz="2000" b="1" dirty="0"/>
        </a:p>
        <a:p>
          <a:r>
            <a:rPr lang="cs-CZ" sz="2000" b="1" dirty="0"/>
            <a:t>Strategie metropolitní oblasti </a:t>
          </a:r>
          <a:r>
            <a:rPr lang="cs-CZ" sz="2000" dirty="0"/>
            <a:t>– širší, vícezdrojová – Fond spravedlivé transformace, Národní plán obnovy, </a:t>
          </a:r>
          <a:r>
            <a:rPr lang="cs-CZ" sz="2000" dirty="0" err="1"/>
            <a:t>ModFond</a:t>
          </a:r>
          <a:r>
            <a:rPr lang="cs-CZ" sz="2000" dirty="0"/>
            <a:t>…</a:t>
          </a:r>
        </a:p>
      </dgm:t>
    </dgm:pt>
    <dgm:pt modelId="{6A78D58B-9ADA-4AAF-ABD7-3F87748010D8}" type="parTrans" cxnId="{22DD4ACF-488D-4704-A846-345261F0F570}">
      <dgm:prSet/>
      <dgm:spPr/>
      <dgm:t>
        <a:bodyPr/>
        <a:lstStyle/>
        <a:p>
          <a:endParaRPr lang="cs-CZ"/>
        </a:p>
      </dgm:t>
    </dgm:pt>
    <dgm:pt modelId="{A8E65853-2D8C-4BF5-843E-0F6D57AE5C1A}" type="sibTrans" cxnId="{22DD4ACF-488D-4704-A846-345261F0F570}">
      <dgm:prSet/>
      <dgm:spPr/>
      <dgm:t>
        <a:bodyPr/>
        <a:lstStyle/>
        <a:p>
          <a:endParaRPr lang="cs-CZ"/>
        </a:p>
      </dgm:t>
    </dgm:pt>
    <dgm:pt modelId="{CACE2850-7C6D-4C85-B28B-8C6F4EA3FCC6}">
      <dgm:prSet custT="1"/>
      <dgm:spPr>
        <a:solidFill>
          <a:srgbClr val="00B0F0"/>
        </a:solidFill>
      </dgm:spPr>
      <dgm:t>
        <a:bodyPr/>
        <a:lstStyle/>
        <a:p>
          <a:r>
            <a:rPr lang="cs-CZ" sz="2000" b="1" dirty="0"/>
            <a:t>Nástroj ITI </a:t>
          </a:r>
          <a:r>
            <a:rPr lang="cs-CZ" sz="2000" dirty="0"/>
            <a:t>(dle obecného nařízení a nařízení o ERDF) –garantuje pro území ITI specifikované alokace EU fondů</a:t>
          </a:r>
        </a:p>
      </dgm:t>
    </dgm:pt>
    <dgm:pt modelId="{F4155B07-25FC-4698-95A4-7CF829DA03FC}" type="parTrans" cxnId="{B8E8D603-22A6-46F7-8587-37768BD23369}">
      <dgm:prSet/>
      <dgm:spPr/>
      <dgm:t>
        <a:bodyPr/>
        <a:lstStyle/>
        <a:p>
          <a:endParaRPr lang="cs-CZ"/>
        </a:p>
      </dgm:t>
    </dgm:pt>
    <dgm:pt modelId="{6D9BBB58-86C1-4487-BA7B-30C4C287AD30}" type="sibTrans" cxnId="{B8E8D603-22A6-46F7-8587-37768BD23369}">
      <dgm:prSet/>
      <dgm:spPr/>
      <dgm:t>
        <a:bodyPr/>
        <a:lstStyle/>
        <a:p>
          <a:endParaRPr lang="cs-CZ"/>
        </a:p>
      </dgm:t>
    </dgm:pt>
    <dgm:pt modelId="{BE06AA0E-0073-4223-9DEC-D17E5A8D0C6E}" type="pres">
      <dgm:prSet presAssocID="{BF84E4CC-7CB0-40DF-9BA9-4D0A7A5F8183}" presName="Name0" presStyleCnt="0">
        <dgm:presLayoutVars>
          <dgm:chMax val="7"/>
          <dgm:resizeHandles val="exact"/>
        </dgm:presLayoutVars>
      </dgm:prSet>
      <dgm:spPr/>
    </dgm:pt>
    <dgm:pt modelId="{95155DAB-89AA-4CE8-8B78-72AD489C17D5}" type="pres">
      <dgm:prSet presAssocID="{BF84E4CC-7CB0-40DF-9BA9-4D0A7A5F8183}" presName="comp1" presStyleCnt="0"/>
      <dgm:spPr/>
    </dgm:pt>
    <dgm:pt modelId="{1BDACE78-BD73-4B5E-A321-11F92F386E45}" type="pres">
      <dgm:prSet presAssocID="{BF84E4CC-7CB0-40DF-9BA9-4D0A7A5F8183}" presName="circle1" presStyleLbl="node1" presStyleIdx="0" presStyleCnt="2" custScaleX="138163" custLinFactNeighborX="5327" custLinFactNeighborY="30725"/>
      <dgm:spPr/>
    </dgm:pt>
    <dgm:pt modelId="{48F2D902-E826-4306-9386-4942F4A9F18C}" type="pres">
      <dgm:prSet presAssocID="{BF84E4CC-7CB0-40DF-9BA9-4D0A7A5F8183}" presName="c1text" presStyleLbl="node1" presStyleIdx="0" presStyleCnt="2">
        <dgm:presLayoutVars>
          <dgm:bulletEnabled val="1"/>
        </dgm:presLayoutVars>
      </dgm:prSet>
      <dgm:spPr/>
    </dgm:pt>
    <dgm:pt modelId="{1DF9D87B-1733-4FFB-8FAD-32B6E810F587}" type="pres">
      <dgm:prSet presAssocID="{BF84E4CC-7CB0-40DF-9BA9-4D0A7A5F8183}" presName="comp2" presStyleCnt="0"/>
      <dgm:spPr/>
    </dgm:pt>
    <dgm:pt modelId="{0191A39D-BDB1-4637-BE3B-4BB2FAD9E946}" type="pres">
      <dgm:prSet presAssocID="{BF84E4CC-7CB0-40DF-9BA9-4D0A7A5F8183}" presName="circle2" presStyleLbl="node1" presStyleIdx="1" presStyleCnt="2" custScaleY="63788" custLinFactNeighborX="10057" custLinFactNeighborY="1818"/>
      <dgm:spPr/>
    </dgm:pt>
    <dgm:pt modelId="{E73ADF26-3A77-4680-85E2-05CB03A7379E}" type="pres">
      <dgm:prSet presAssocID="{BF84E4CC-7CB0-40DF-9BA9-4D0A7A5F8183}" presName="c2text" presStyleLbl="node1" presStyleIdx="1" presStyleCnt="2">
        <dgm:presLayoutVars>
          <dgm:bulletEnabled val="1"/>
        </dgm:presLayoutVars>
      </dgm:prSet>
      <dgm:spPr/>
    </dgm:pt>
  </dgm:ptLst>
  <dgm:cxnLst>
    <dgm:cxn modelId="{B8E8D603-22A6-46F7-8587-37768BD23369}" srcId="{BF84E4CC-7CB0-40DF-9BA9-4D0A7A5F8183}" destId="{CACE2850-7C6D-4C85-B28B-8C6F4EA3FCC6}" srcOrd="1" destOrd="0" parTransId="{F4155B07-25FC-4698-95A4-7CF829DA03FC}" sibTransId="{6D9BBB58-86C1-4487-BA7B-30C4C287AD30}"/>
    <dgm:cxn modelId="{173FD123-750D-4B95-B364-80F052021832}" type="presOf" srcId="{CACE2850-7C6D-4C85-B28B-8C6F4EA3FCC6}" destId="{0191A39D-BDB1-4637-BE3B-4BB2FAD9E946}" srcOrd="0" destOrd="0" presId="urn:microsoft.com/office/officeart/2005/8/layout/venn2"/>
    <dgm:cxn modelId="{73896538-22B9-4808-B33D-7F21EE8DBA1D}" type="presOf" srcId="{BF84E4CC-7CB0-40DF-9BA9-4D0A7A5F8183}" destId="{BE06AA0E-0073-4223-9DEC-D17E5A8D0C6E}" srcOrd="0" destOrd="0" presId="urn:microsoft.com/office/officeart/2005/8/layout/venn2"/>
    <dgm:cxn modelId="{BC3D5A42-4D26-45B2-98C7-A48FD1750857}" type="presOf" srcId="{CACE2850-7C6D-4C85-B28B-8C6F4EA3FCC6}" destId="{E73ADF26-3A77-4680-85E2-05CB03A7379E}" srcOrd="1" destOrd="0" presId="urn:microsoft.com/office/officeart/2005/8/layout/venn2"/>
    <dgm:cxn modelId="{C592046B-F2CA-45D9-8616-9339311C39F4}" type="presOf" srcId="{64889612-060F-470C-B43B-1E7E6B6B7A04}" destId="{48F2D902-E826-4306-9386-4942F4A9F18C}" srcOrd="1" destOrd="0" presId="urn:microsoft.com/office/officeart/2005/8/layout/venn2"/>
    <dgm:cxn modelId="{10C9506E-58D6-4CE9-B3BB-40B6DCE83C05}" type="presOf" srcId="{64889612-060F-470C-B43B-1E7E6B6B7A04}" destId="{1BDACE78-BD73-4B5E-A321-11F92F386E45}" srcOrd="0" destOrd="0" presId="urn:microsoft.com/office/officeart/2005/8/layout/venn2"/>
    <dgm:cxn modelId="{22DD4ACF-488D-4704-A846-345261F0F570}" srcId="{BF84E4CC-7CB0-40DF-9BA9-4D0A7A5F8183}" destId="{64889612-060F-470C-B43B-1E7E6B6B7A04}" srcOrd="0" destOrd="0" parTransId="{6A78D58B-9ADA-4AAF-ABD7-3F87748010D8}" sibTransId="{A8E65853-2D8C-4BF5-843E-0F6D57AE5C1A}"/>
    <dgm:cxn modelId="{035FB5D4-32F9-4FB3-A973-8F18B99F1EC8}" type="presParOf" srcId="{BE06AA0E-0073-4223-9DEC-D17E5A8D0C6E}" destId="{95155DAB-89AA-4CE8-8B78-72AD489C17D5}" srcOrd="0" destOrd="0" presId="urn:microsoft.com/office/officeart/2005/8/layout/venn2"/>
    <dgm:cxn modelId="{E28E504C-8482-4A53-86BD-26A4830B4366}" type="presParOf" srcId="{95155DAB-89AA-4CE8-8B78-72AD489C17D5}" destId="{1BDACE78-BD73-4B5E-A321-11F92F386E45}" srcOrd="0" destOrd="0" presId="urn:microsoft.com/office/officeart/2005/8/layout/venn2"/>
    <dgm:cxn modelId="{957E687C-33FA-4A57-9B65-02B6D87B083C}" type="presParOf" srcId="{95155DAB-89AA-4CE8-8B78-72AD489C17D5}" destId="{48F2D902-E826-4306-9386-4942F4A9F18C}" srcOrd="1" destOrd="0" presId="urn:microsoft.com/office/officeart/2005/8/layout/venn2"/>
    <dgm:cxn modelId="{A16E7A36-99B8-4067-BD48-B82410C8DCAD}" type="presParOf" srcId="{BE06AA0E-0073-4223-9DEC-D17E5A8D0C6E}" destId="{1DF9D87B-1733-4FFB-8FAD-32B6E810F587}" srcOrd="1" destOrd="0" presId="urn:microsoft.com/office/officeart/2005/8/layout/venn2"/>
    <dgm:cxn modelId="{33C5BA40-CD46-40F4-8496-CDD43D1B0B0F}" type="presParOf" srcId="{1DF9D87B-1733-4FFB-8FAD-32B6E810F587}" destId="{0191A39D-BDB1-4637-BE3B-4BB2FAD9E946}" srcOrd="0" destOrd="0" presId="urn:microsoft.com/office/officeart/2005/8/layout/venn2"/>
    <dgm:cxn modelId="{A3BE2C52-DEB0-413C-8349-BDDBD1667552}" type="presParOf" srcId="{1DF9D87B-1733-4FFB-8FAD-32B6E810F587}" destId="{E73ADF26-3A77-4680-85E2-05CB03A7379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A6570-8E11-402A-97A8-F9C28F8D4A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D746CE-D4E2-47CF-948D-556B798F05EE}">
      <dgm:prSet phldrT="[Text]" custT="1"/>
      <dgm:spPr>
        <a:ln w="41275">
          <a:solidFill>
            <a:srgbClr val="F0A116"/>
          </a:solidFill>
        </a:ln>
      </dgm:spPr>
      <dgm:t>
        <a:bodyPr/>
        <a:lstStyle/>
        <a:p>
          <a:r>
            <a:rPr lang="cs-CZ" sz="1800" b="1" dirty="0">
              <a:solidFill>
                <a:schemeClr val="bg1"/>
              </a:solidFill>
              <a:effectLst/>
            </a:rPr>
            <a:t>SC 1.1: </a:t>
          </a:r>
          <a:r>
            <a:rPr lang="cs-CZ" sz="1800" dirty="0"/>
            <a:t>Zvýšit uplatnitelnost obyvatel na trhu práce</a:t>
          </a:r>
        </a:p>
        <a:p>
          <a:r>
            <a:rPr lang="cs-CZ" sz="1400" b="0" dirty="0">
              <a:solidFill>
                <a:schemeClr val="bg1"/>
              </a:solidFill>
              <a:effectLst/>
            </a:rPr>
            <a:t>Opatření 1.1.1 </a:t>
          </a:r>
          <a:r>
            <a:rPr lang="cs-CZ" sz="1400" dirty="0"/>
            <a:t>Vytvoření podmínek pro kvalitní přípravu na zaměstnání v technických, řemeslných a přírodovědných oborech a rozvoj klíčových přenositelných kompetencí pro uplatnění na trhu práce</a:t>
          </a:r>
          <a:r>
            <a:rPr lang="cs-CZ" sz="1400" b="0" dirty="0">
              <a:solidFill>
                <a:schemeClr val="bg1"/>
              </a:solidFill>
              <a:effectLst/>
            </a:rPr>
            <a:t> </a:t>
          </a:r>
          <a:r>
            <a:rPr lang="cs-CZ" sz="1400" b="1" i="1" dirty="0">
              <a:solidFill>
                <a:schemeClr val="tx1"/>
              </a:solidFill>
              <a:effectLst/>
              <a:highlight>
                <a:srgbClr val="FFFF00"/>
              </a:highlight>
            </a:rPr>
            <a:t>(IROP 4.1)</a:t>
          </a:r>
        </a:p>
        <a:p>
          <a:r>
            <a:rPr lang="cs-CZ" sz="1400" b="0" dirty="0">
              <a:solidFill>
                <a:schemeClr val="bg1"/>
              </a:solidFill>
              <a:effectLst/>
            </a:rPr>
            <a:t>Opatření 1.1.2 </a:t>
          </a:r>
          <a:r>
            <a:rPr lang="cs-CZ" sz="1400" dirty="0"/>
            <a:t>Zvýšení kvality vzdělávání a kompetencí budoucích i současných pedagogických pracovníků </a:t>
          </a:r>
          <a:r>
            <a:rPr lang="cs-CZ" sz="1400" i="1" dirty="0"/>
            <a:t>(mimo nástroj ITI)</a:t>
          </a:r>
          <a:endParaRPr lang="cs-CZ" sz="1400" b="0" i="1" dirty="0">
            <a:solidFill>
              <a:schemeClr val="bg1"/>
            </a:solidFill>
            <a:effectLst/>
          </a:endParaRPr>
        </a:p>
        <a:p>
          <a:r>
            <a:rPr lang="cs-CZ" sz="1400" b="0" dirty="0">
              <a:solidFill>
                <a:schemeClr val="bg1"/>
              </a:solidFill>
              <a:effectLst/>
            </a:rPr>
            <a:t>Opatření 1.1.3 </a:t>
          </a:r>
          <a:r>
            <a:rPr lang="cs-CZ" sz="1400" dirty="0"/>
            <a:t>Aktivní řešení dopadů pokračující restrukturalizace tradičních průmyslových oborů</a:t>
          </a:r>
          <a:r>
            <a:rPr lang="cs-CZ" sz="1400" b="1" dirty="0">
              <a:solidFill>
                <a:schemeClr val="bg1"/>
              </a:solidFill>
              <a:effectLst/>
            </a:rPr>
            <a:t> </a:t>
          </a:r>
          <a:r>
            <a:rPr lang="cs-CZ" sz="1400" b="0" i="1" dirty="0">
              <a:solidFill>
                <a:schemeClr val="bg1"/>
              </a:solidFill>
              <a:effectLst/>
            </a:rPr>
            <a:t>(mimo nástroj ITI)</a:t>
          </a:r>
        </a:p>
        <a:p>
          <a:r>
            <a:rPr lang="cs-CZ" sz="1400" b="0" dirty="0">
              <a:solidFill>
                <a:schemeClr val="bg1"/>
              </a:solidFill>
              <a:effectLst/>
            </a:rPr>
            <a:t>Opatření </a:t>
          </a:r>
          <a:r>
            <a:rPr lang="cs-CZ" sz="1400" dirty="0"/>
            <a:t>1.1.4 Zvýšení kvality vysokoškolského studia v metropolitní oblasti </a:t>
          </a:r>
          <a:r>
            <a:rPr lang="cs-CZ" sz="1400" b="0" i="1" dirty="0">
              <a:solidFill>
                <a:schemeClr val="bg1"/>
              </a:solidFill>
              <a:effectLst/>
            </a:rPr>
            <a:t>(mimo nástroj ITI)</a:t>
          </a:r>
        </a:p>
        <a:p>
          <a:endParaRPr lang="cs-CZ" sz="1400" b="0" dirty="0">
            <a:solidFill>
              <a:schemeClr val="bg1"/>
            </a:solidFill>
          </a:endParaRPr>
        </a:p>
      </dgm:t>
    </dgm:pt>
    <dgm:pt modelId="{984FA775-F199-4322-9610-E95CC71633C4}" type="parTrans" cxnId="{37819235-8B2C-4A7A-9639-B1C05DD83999}">
      <dgm:prSet/>
      <dgm:spPr/>
      <dgm:t>
        <a:bodyPr/>
        <a:lstStyle/>
        <a:p>
          <a:endParaRPr lang="cs-CZ" sz="2800">
            <a:solidFill>
              <a:schemeClr val="bg1"/>
            </a:solidFill>
          </a:endParaRPr>
        </a:p>
      </dgm:t>
    </dgm:pt>
    <dgm:pt modelId="{D10A4433-0909-49B2-B1F6-8B4104842901}" type="sibTrans" cxnId="{37819235-8B2C-4A7A-9639-B1C05DD83999}">
      <dgm:prSet/>
      <dgm:spPr/>
      <dgm:t>
        <a:bodyPr/>
        <a:lstStyle/>
        <a:p>
          <a:endParaRPr lang="cs-CZ" sz="2800">
            <a:solidFill>
              <a:schemeClr val="bg1"/>
            </a:solidFill>
          </a:endParaRPr>
        </a:p>
      </dgm:t>
    </dgm:pt>
    <dgm:pt modelId="{CD8E94D8-9E58-43D9-8391-4928724F6C81}">
      <dgm:prSet phldrT="[Text]" custT="1"/>
      <dgm:spPr/>
      <dgm:t>
        <a:bodyPr/>
        <a:lstStyle/>
        <a:p>
          <a:r>
            <a:rPr lang="cs-CZ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SC 1.2 Zapojit znevýhodněné skupiny obyvatel na trh práce</a:t>
          </a:r>
        </a:p>
        <a:p>
          <a:r>
            <a:rPr lang="cs-CZ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Opatření 1.2.1 Zvýšení zaměstnatelnosti a sociální začleňování znevýhodněných skupin obyvatel na trhu práce </a:t>
          </a:r>
          <a:r>
            <a:rPr lang="cs-CZ" sz="1400" i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(mimo nástroj ITI, částečně ad hoc mechanismus OPZ+)</a:t>
          </a:r>
        </a:p>
      </dgm:t>
    </dgm:pt>
    <dgm:pt modelId="{07B9D933-FC73-430E-89C6-C5B199256B5C}" type="parTrans" cxnId="{08EA235C-59D0-4D54-8B18-8EDFB07B67A2}">
      <dgm:prSet/>
      <dgm:spPr/>
      <dgm:t>
        <a:bodyPr/>
        <a:lstStyle/>
        <a:p>
          <a:endParaRPr lang="cs-CZ" sz="2800">
            <a:solidFill>
              <a:schemeClr val="bg1"/>
            </a:solidFill>
          </a:endParaRPr>
        </a:p>
      </dgm:t>
    </dgm:pt>
    <dgm:pt modelId="{2AAD5200-D45E-47DC-8743-84F180561274}" type="sibTrans" cxnId="{08EA235C-59D0-4D54-8B18-8EDFB07B67A2}">
      <dgm:prSet/>
      <dgm:spPr/>
      <dgm:t>
        <a:bodyPr/>
        <a:lstStyle/>
        <a:p>
          <a:endParaRPr lang="cs-CZ" sz="2800">
            <a:solidFill>
              <a:schemeClr val="bg1"/>
            </a:solidFill>
          </a:endParaRPr>
        </a:p>
      </dgm:t>
    </dgm:pt>
    <dgm:pt modelId="{F0752AEA-EE7D-42AA-A915-B70309F46627}">
      <dgm:prSet phldrT="[Text]" custT="1"/>
      <dgm:spPr/>
      <dgm:t>
        <a:bodyPr/>
        <a:lstStyle/>
        <a:p>
          <a:r>
            <a:rPr lang="cs-CZ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SC 1.3 Zvýšit efektivitu řízení a vyhodnocování situace na trhu práce</a:t>
          </a:r>
        </a:p>
        <a:p>
          <a:r>
            <a:rPr lang="cs-CZ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Opatření 1.3.1 Vznik a rozvoj nástrojů pro vyhodnocení a řízení situace na trhu práce </a:t>
          </a:r>
          <a:r>
            <a:rPr lang="cs-CZ" sz="1400" i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(mimo nástroj ITI)</a:t>
          </a:r>
        </a:p>
      </dgm:t>
    </dgm:pt>
    <dgm:pt modelId="{F595C806-9DD4-442C-9DAE-A66F4B7345CA}" type="parTrans" cxnId="{1D6CE485-E7F9-40EB-BD67-CBCDE1F05795}">
      <dgm:prSet/>
      <dgm:spPr/>
      <dgm:t>
        <a:bodyPr/>
        <a:lstStyle/>
        <a:p>
          <a:endParaRPr lang="cs-CZ" sz="2800">
            <a:solidFill>
              <a:schemeClr val="bg1"/>
            </a:solidFill>
          </a:endParaRPr>
        </a:p>
      </dgm:t>
    </dgm:pt>
    <dgm:pt modelId="{D3C8D28C-8402-4673-8C1A-BEEB38BB8A90}" type="sibTrans" cxnId="{1D6CE485-E7F9-40EB-BD67-CBCDE1F05795}">
      <dgm:prSet/>
      <dgm:spPr/>
      <dgm:t>
        <a:bodyPr/>
        <a:lstStyle/>
        <a:p>
          <a:endParaRPr lang="cs-CZ" sz="2800">
            <a:solidFill>
              <a:schemeClr val="bg1"/>
            </a:solidFill>
          </a:endParaRPr>
        </a:p>
      </dgm:t>
    </dgm:pt>
    <dgm:pt modelId="{48C923F8-8C52-4D84-8E62-41ADF52860D5}" type="pres">
      <dgm:prSet presAssocID="{2D5A6570-8E11-402A-97A8-F9C28F8D4ACD}" presName="diagram" presStyleCnt="0">
        <dgm:presLayoutVars>
          <dgm:dir/>
          <dgm:resizeHandles val="exact"/>
        </dgm:presLayoutVars>
      </dgm:prSet>
      <dgm:spPr/>
    </dgm:pt>
    <dgm:pt modelId="{90DF597A-1370-455F-B3D5-C4BB0C570F51}" type="pres">
      <dgm:prSet presAssocID="{36D746CE-D4E2-47CF-948D-556B798F05EE}" presName="node" presStyleLbl="node1" presStyleIdx="0" presStyleCnt="3" custScaleX="821534" custScaleY="2000000" custLinFactX="-100000" custLinFactY="142844" custLinFactNeighborX="-128117" custLinFactNeighborY="200000">
        <dgm:presLayoutVars>
          <dgm:bulletEnabled val="1"/>
        </dgm:presLayoutVars>
      </dgm:prSet>
      <dgm:spPr/>
    </dgm:pt>
    <dgm:pt modelId="{B748FB23-EA38-42F1-85B8-0F8D09F31B9A}" type="pres">
      <dgm:prSet presAssocID="{D10A4433-0909-49B2-B1F6-8B4104842901}" presName="sibTrans" presStyleCnt="0"/>
      <dgm:spPr/>
    </dgm:pt>
    <dgm:pt modelId="{F03AEF7B-4A1C-4770-9FDE-CE96626FDB42}" type="pres">
      <dgm:prSet presAssocID="{CD8E94D8-9E58-43D9-8391-4928724F6C81}" presName="node" presStyleLbl="node1" presStyleIdx="1" presStyleCnt="3" custScaleX="773900" custScaleY="1429187" custLinFactNeighborX="42570" custLinFactNeighborY="-7389">
        <dgm:presLayoutVars>
          <dgm:bulletEnabled val="1"/>
        </dgm:presLayoutVars>
      </dgm:prSet>
      <dgm:spPr/>
    </dgm:pt>
    <dgm:pt modelId="{6F46B5D1-55D5-4328-9109-AD6BDE027501}" type="pres">
      <dgm:prSet presAssocID="{2AAD5200-D45E-47DC-8743-84F180561274}" presName="sibTrans" presStyleCnt="0"/>
      <dgm:spPr/>
    </dgm:pt>
    <dgm:pt modelId="{27639ECD-47AD-497C-AA39-F94D49BB20D7}" type="pres">
      <dgm:prSet presAssocID="{F0752AEA-EE7D-42AA-A915-B70309F46627}" presName="node" presStyleLbl="node1" presStyleIdx="2" presStyleCnt="3" custScaleX="494771" custScaleY="1446356" custLinFactNeighborX="73164" custLinFactNeighborY="-15974">
        <dgm:presLayoutVars>
          <dgm:bulletEnabled val="1"/>
        </dgm:presLayoutVars>
      </dgm:prSet>
      <dgm:spPr/>
    </dgm:pt>
  </dgm:ptLst>
  <dgm:cxnLst>
    <dgm:cxn modelId="{B01B3E15-31EB-48D4-B615-0C8E85C4E5AF}" type="presOf" srcId="{F0752AEA-EE7D-42AA-A915-B70309F46627}" destId="{27639ECD-47AD-497C-AA39-F94D49BB20D7}" srcOrd="0" destOrd="0" presId="urn:microsoft.com/office/officeart/2005/8/layout/default"/>
    <dgm:cxn modelId="{37819235-8B2C-4A7A-9639-B1C05DD83999}" srcId="{2D5A6570-8E11-402A-97A8-F9C28F8D4ACD}" destId="{36D746CE-D4E2-47CF-948D-556B798F05EE}" srcOrd="0" destOrd="0" parTransId="{984FA775-F199-4322-9610-E95CC71633C4}" sibTransId="{D10A4433-0909-49B2-B1F6-8B4104842901}"/>
    <dgm:cxn modelId="{08EA235C-59D0-4D54-8B18-8EDFB07B67A2}" srcId="{2D5A6570-8E11-402A-97A8-F9C28F8D4ACD}" destId="{CD8E94D8-9E58-43D9-8391-4928724F6C81}" srcOrd="1" destOrd="0" parTransId="{07B9D933-FC73-430E-89C6-C5B199256B5C}" sibTransId="{2AAD5200-D45E-47DC-8743-84F180561274}"/>
    <dgm:cxn modelId="{BA106369-B31D-4DBB-8DC1-9F692CEB3878}" type="presOf" srcId="{CD8E94D8-9E58-43D9-8391-4928724F6C81}" destId="{F03AEF7B-4A1C-4770-9FDE-CE96626FDB42}" srcOrd="0" destOrd="0" presId="urn:microsoft.com/office/officeart/2005/8/layout/default"/>
    <dgm:cxn modelId="{1D6CE485-E7F9-40EB-BD67-CBCDE1F05795}" srcId="{2D5A6570-8E11-402A-97A8-F9C28F8D4ACD}" destId="{F0752AEA-EE7D-42AA-A915-B70309F46627}" srcOrd="2" destOrd="0" parTransId="{F595C806-9DD4-442C-9DAE-A66F4B7345CA}" sibTransId="{D3C8D28C-8402-4673-8C1A-BEEB38BB8A90}"/>
    <dgm:cxn modelId="{74F44BB1-C11A-484D-A341-B4F93F03287F}" type="presOf" srcId="{2D5A6570-8E11-402A-97A8-F9C28F8D4ACD}" destId="{48C923F8-8C52-4D84-8E62-41ADF52860D5}" srcOrd="0" destOrd="0" presId="urn:microsoft.com/office/officeart/2005/8/layout/default"/>
    <dgm:cxn modelId="{812A47BA-7C5D-478E-A997-3CBD3496701B}" type="presOf" srcId="{36D746CE-D4E2-47CF-948D-556B798F05EE}" destId="{90DF597A-1370-455F-B3D5-C4BB0C570F51}" srcOrd="0" destOrd="0" presId="urn:microsoft.com/office/officeart/2005/8/layout/default"/>
    <dgm:cxn modelId="{0862FFD5-7309-4BD3-BE86-98A16F9EC2E3}" type="presParOf" srcId="{48C923F8-8C52-4D84-8E62-41ADF52860D5}" destId="{90DF597A-1370-455F-B3D5-C4BB0C570F51}" srcOrd="0" destOrd="0" presId="urn:microsoft.com/office/officeart/2005/8/layout/default"/>
    <dgm:cxn modelId="{E9C6FB36-2F78-42A3-8C4C-38BCFAF50F7D}" type="presParOf" srcId="{48C923F8-8C52-4D84-8E62-41ADF52860D5}" destId="{B748FB23-EA38-42F1-85B8-0F8D09F31B9A}" srcOrd="1" destOrd="0" presId="urn:microsoft.com/office/officeart/2005/8/layout/default"/>
    <dgm:cxn modelId="{23AB89E5-69F5-483A-B0AD-C76EB585FE7B}" type="presParOf" srcId="{48C923F8-8C52-4D84-8E62-41ADF52860D5}" destId="{F03AEF7B-4A1C-4770-9FDE-CE96626FDB42}" srcOrd="2" destOrd="0" presId="urn:microsoft.com/office/officeart/2005/8/layout/default"/>
    <dgm:cxn modelId="{E89C6B4A-1247-49BC-99F0-1CDC885F1620}" type="presParOf" srcId="{48C923F8-8C52-4D84-8E62-41ADF52860D5}" destId="{6F46B5D1-55D5-4328-9109-AD6BDE027501}" srcOrd="3" destOrd="0" presId="urn:microsoft.com/office/officeart/2005/8/layout/default"/>
    <dgm:cxn modelId="{0F4AB5FD-AA7B-4A4D-8945-5A3738D93E1E}" type="presParOf" srcId="{48C923F8-8C52-4D84-8E62-41ADF52860D5}" destId="{27639ECD-47AD-497C-AA39-F94D49BB20D7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DF4E0-FCB0-44C2-A0DB-9994C571BA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7005A1-44E7-4A42-88ED-11DADF22CA8B}">
      <dgm:prSet phldrT="[Text]"/>
      <dgm:spPr/>
      <dgm:t>
        <a:bodyPr/>
        <a:lstStyle/>
        <a:p>
          <a:r>
            <a:rPr lang="cs-CZ" dirty="0"/>
            <a:t>Schválení výběrových kritérií (ŘV ITI)</a:t>
          </a:r>
        </a:p>
        <a:p>
          <a:r>
            <a:rPr lang="cs-CZ" dirty="0"/>
            <a:t>20.5.2022</a:t>
          </a:r>
        </a:p>
      </dgm:t>
    </dgm:pt>
    <dgm:pt modelId="{DB7BA9E0-1B5D-4E3B-B125-24503341A641}" type="parTrans" cxnId="{9FF25E55-BEEB-42B5-B04B-E6DE65F38536}">
      <dgm:prSet/>
      <dgm:spPr/>
      <dgm:t>
        <a:bodyPr/>
        <a:lstStyle/>
        <a:p>
          <a:endParaRPr lang="cs-CZ"/>
        </a:p>
      </dgm:t>
    </dgm:pt>
    <dgm:pt modelId="{1B19AF9C-39A2-49E5-AE1B-DD273635D667}" type="sibTrans" cxnId="{9FF25E55-BEEB-42B5-B04B-E6DE65F38536}">
      <dgm:prSet/>
      <dgm:spPr/>
      <dgm:t>
        <a:bodyPr/>
        <a:lstStyle/>
        <a:p>
          <a:endParaRPr lang="cs-CZ"/>
        </a:p>
      </dgm:t>
    </dgm:pt>
    <dgm:pt modelId="{CC5C0E1F-71AD-4A16-9104-36661ABD09E8}">
      <dgm:prSet phldrT="[Text]"/>
      <dgm:spPr/>
      <dgm:t>
        <a:bodyPr/>
        <a:lstStyle/>
        <a:p>
          <a:r>
            <a:rPr lang="cs-CZ" dirty="0"/>
            <a:t>Výzva k předkládání námětů na strategické projekty</a:t>
          </a:r>
        </a:p>
        <a:p>
          <a:r>
            <a:rPr lang="cs-CZ" dirty="0"/>
            <a:t>do konce 6/2022</a:t>
          </a:r>
        </a:p>
      </dgm:t>
    </dgm:pt>
    <dgm:pt modelId="{76629E8E-1A79-489F-A37E-256DA077E165}" type="parTrans" cxnId="{F6F67133-5788-4453-BA05-2E04E7E9C1F7}">
      <dgm:prSet/>
      <dgm:spPr/>
      <dgm:t>
        <a:bodyPr/>
        <a:lstStyle/>
        <a:p>
          <a:endParaRPr lang="cs-CZ"/>
        </a:p>
      </dgm:t>
    </dgm:pt>
    <dgm:pt modelId="{9403DCCB-33F5-4C58-9D68-997D266A71EB}" type="sibTrans" cxnId="{F6F67133-5788-4453-BA05-2E04E7E9C1F7}">
      <dgm:prSet/>
      <dgm:spPr/>
      <dgm:t>
        <a:bodyPr/>
        <a:lstStyle/>
        <a:p>
          <a:endParaRPr lang="cs-CZ"/>
        </a:p>
      </dgm:t>
    </dgm:pt>
    <dgm:pt modelId="{10560B9E-16E9-433F-95C1-D6492D0D7DC0}">
      <dgm:prSet phldrT="[Text]"/>
      <dgm:spPr/>
      <dgm:t>
        <a:bodyPr/>
        <a:lstStyle/>
        <a:p>
          <a:r>
            <a:rPr lang="cs-CZ" dirty="0"/>
            <a:t>Vyhodnocení výzvy a schválení programového rámce (ŘV ITI)</a:t>
          </a:r>
        </a:p>
        <a:p>
          <a:r>
            <a:rPr lang="cs-CZ" dirty="0"/>
            <a:t>7-8/2022</a:t>
          </a:r>
        </a:p>
      </dgm:t>
    </dgm:pt>
    <dgm:pt modelId="{7A070332-E607-412C-9639-D9F2947734EE}" type="parTrans" cxnId="{571F9279-784E-4EF2-BF71-3A5A82D76119}">
      <dgm:prSet/>
      <dgm:spPr/>
      <dgm:t>
        <a:bodyPr/>
        <a:lstStyle/>
        <a:p>
          <a:endParaRPr lang="cs-CZ"/>
        </a:p>
      </dgm:t>
    </dgm:pt>
    <dgm:pt modelId="{8F9A02E7-D4B2-4274-B856-DA9BD89AD3BD}" type="sibTrans" cxnId="{571F9279-784E-4EF2-BF71-3A5A82D76119}">
      <dgm:prSet/>
      <dgm:spPr/>
      <dgm:t>
        <a:bodyPr/>
        <a:lstStyle/>
        <a:p>
          <a:endParaRPr lang="cs-CZ"/>
        </a:p>
      </dgm:t>
    </dgm:pt>
    <dgm:pt modelId="{896980B5-344F-4816-9826-335FFCE438B2}">
      <dgm:prSet phldrT="[Text]"/>
      <dgm:spPr/>
      <dgm:t>
        <a:bodyPr/>
        <a:lstStyle/>
        <a:p>
          <a:r>
            <a:rPr lang="cs-CZ" dirty="0"/>
            <a:t>Předložení programových rámců do výzvy MMR na integrované strategie</a:t>
          </a:r>
        </a:p>
        <a:p>
          <a:r>
            <a:rPr lang="cs-CZ" dirty="0"/>
            <a:t>9-10/2022</a:t>
          </a:r>
        </a:p>
      </dgm:t>
    </dgm:pt>
    <dgm:pt modelId="{3B1D83DB-AC2C-4086-8C93-7EC9EBFB54CA}" type="parTrans" cxnId="{C9F937D2-D8E6-46B7-8E16-EFE9A5699073}">
      <dgm:prSet/>
      <dgm:spPr/>
      <dgm:t>
        <a:bodyPr/>
        <a:lstStyle/>
        <a:p>
          <a:endParaRPr lang="cs-CZ"/>
        </a:p>
      </dgm:t>
    </dgm:pt>
    <dgm:pt modelId="{6866CA60-8139-4FD2-9058-D770F0347490}" type="sibTrans" cxnId="{C9F937D2-D8E6-46B7-8E16-EFE9A5699073}">
      <dgm:prSet/>
      <dgm:spPr/>
      <dgm:t>
        <a:bodyPr/>
        <a:lstStyle/>
        <a:p>
          <a:endParaRPr lang="cs-CZ"/>
        </a:p>
      </dgm:t>
    </dgm:pt>
    <dgm:pt modelId="{0EEBE3DC-B2E4-4A72-B992-972257D19623}">
      <dgm:prSet phldrT="[Text]"/>
      <dgm:spPr/>
      <dgm:t>
        <a:bodyPr/>
        <a:lstStyle/>
        <a:p>
          <a:r>
            <a:rPr lang="cs-CZ" dirty="0"/>
            <a:t>Vyhodnocení výzvy a schválení programového rámce (zastupitelstvo nositele ITI)</a:t>
          </a:r>
        </a:p>
        <a:p>
          <a:r>
            <a:rPr lang="cs-CZ" dirty="0"/>
            <a:t>13.9.2022</a:t>
          </a:r>
        </a:p>
      </dgm:t>
    </dgm:pt>
    <dgm:pt modelId="{75BD7025-E193-47A4-8F97-AE50E1239517}" type="parTrans" cxnId="{FD084DA8-233F-4CB7-9D7A-AEBD5CFF1B9C}">
      <dgm:prSet/>
      <dgm:spPr/>
      <dgm:t>
        <a:bodyPr/>
        <a:lstStyle/>
        <a:p>
          <a:endParaRPr lang="cs-CZ"/>
        </a:p>
      </dgm:t>
    </dgm:pt>
    <dgm:pt modelId="{73A66262-85A2-4A6B-83BE-DFFE385B7CB9}" type="sibTrans" cxnId="{FD084DA8-233F-4CB7-9D7A-AEBD5CFF1B9C}">
      <dgm:prSet/>
      <dgm:spPr/>
      <dgm:t>
        <a:bodyPr/>
        <a:lstStyle/>
        <a:p>
          <a:endParaRPr lang="cs-CZ"/>
        </a:p>
      </dgm:t>
    </dgm:pt>
    <dgm:pt modelId="{1BB4C1B0-67A4-4317-85F1-73947047BB73}" type="pres">
      <dgm:prSet presAssocID="{D4DDF4E0-FCB0-44C2-A0DB-9994C571BA1E}" presName="Name0" presStyleCnt="0">
        <dgm:presLayoutVars>
          <dgm:dir/>
          <dgm:resizeHandles val="exact"/>
        </dgm:presLayoutVars>
      </dgm:prSet>
      <dgm:spPr/>
    </dgm:pt>
    <dgm:pt modelId="{34474FE6-70C6-478A-A3D9-367148DF8339}" type="pres">
      <dgm:prSet presAssocID="{DA7005A1-44E7-4A42-88ED-11DADF22CA8B}" presName="node" presStyleLbl="node1" presStyleIdx="0" presStyleCnt="5">
        <dgm:presLayoutVars>
          <dgm:bulletEnabled val="1"/>
        </dgm:presLayoutVars>
      </dgm:prSet>
      <dgm:spPr/>
    </dgm:pt>
    <dgm:pt modelId="{FC289753-BD18-4955-92A3-CFBFB4F7F171}" type="pres">
      <dgm:prSet presAssocID="{1B19AF9C-39A2-49E5-AE1B-DD273635D667}" presName="sibTrans" presStyleLbl="sibTrans2D1" presStyleIdx="0" presStyleCnt="4"/>
      <dgm:spPr/>
    </dgm:pt>
    <dgm:pt modelId="{A2D7DB44-D9DE-43AA-AA91-C9311782558E}" type="pres">
      <dgm:prSet presAssocID="{1B19AF9C-39A2-49E5-AE1B-DD273635D667}" presName="connectorText" presStyleLbl="sibTrans2D1" presStyleIdx="0" presStyleCnt="4"/>
      <dgm:spPr/>
    </dgm:pt>
    <dgm:pt modelId="{38EC07A0-F767-4D04-B80D-CC07D967F991}" type="pres">
      <dgm:prSet presAssocID="{CC5C0E1F-71AD-4A16-9104-36661ABD09E8}" presName="node" presStyleLbl="node1" presStyleIdx="1" presStyleCnt="5">
        <dgm:presLayoutVars>
          <dgm:bulletEnabled val="1"/>
        </dgm:presLayoutVars>
      </dgm:prSet>
      <dgm:spPr/>
    </dgm:pt>
    <dgm:pt modelId="{BE057AB1-E792-4D1C-AF51-69D53A00A471}" type="pres">
      <dgm:prSet presAssocID="{9403DCCB-33F5-4C58-9D68-997D266A71EB}" presName="sibTrans" presStyleLbl="sibTrans2D1" presStyleIdx="1" presStyleCnt="4"/>
      <dgm:spPr/>
    </dgm:pt>
    <dgm:pt modelId="{D8FCA05C-1AAD-4955-99B4-75BF7D22349B}" type="pres">
      <dgm:prSet presAssocID="{9403DCCB-33F5-4C58-9D68-997D266A71EB}" presName="connectorText" presStyleLbl="sibTrans2D1" presStyleIdx="1" presStyleCnt="4"/>
      <dgm:spPr/>
    </dgm:pt>
    <dgm:pt modelId="{7DEEBE34-BDB7-486E-B4ED-B94E8392E664}" type="pres">
      <dgm:prSet presAssocID="{10560B9E-16E9-433F-95C1-D6492D0D7DC0}" presName="node" presStyleLbl="node1" presStyleIdx="2" presStyleCnt="5">
        <dgm:presLayoutVars>
          <dgm:bulletEnabled val="1"/>
        </dgm:presLayoutVars>
      </dgm:prSet>
      <dgm:spPr/>
    </dgm:pt>
    <dgm:pt modelId="{95AB2E96-AC3B-495D-8FDC-93E1764295CE}" type="pres">
      <dgm:prSet presAssocID="{8F9A02E7-D4B2-4274-B856-DA9BD89AD3BD}" presName="sibTrans" presStyleLbl="sibTrans2D1" presStyleIdx="2" presStyleCnt="4"/>
      <dgm:spPr/>
    </dgm:pt>
    <dgm:pt modelId="{92E7BC12-A919-476B-A2AB-9F6BA4045562}" type="pres">
      <dgm:prSet presAssocID="{8F9A02E7-D4B2-4274-B856-DA9BD89AD3BD}" presName="connectorText" presStyleLbl="sibTrans2D1" presStyleIdx="2" presStyleCnt="4"/>
      <dgm:spPr/>
    </dgm:pt>
    <dgm:pt modelId="{FD2B1CE5-E8FF-42AF-A6C3-AC7561C945D2}" type="pres">
      <dgm:prSet presAssocID="{0EEBE3DC-B2E4-4A72-B992-972257D19623}" presName="node" presStyleLbl="node1" presStyleIdx="3" presStyleCnt="5">
        <dgm:presLayoutVars>
          <dgm:bulletEnabled val="1"/>
        </dgm:presLayoutVars>
      </dgm:prSet>
      <dgm:spPr/>
    </dgm:pt>
    <dgm:pt modelId="{33FD8432-1736-4782-AC41-70AA749A03FC}" type="pres">
      <dgm:prSet presAssocID="{73A66262-85A2-4A6B-83BE-DFFE385B7CB9}" presName="sibTrans" presStyleLbl="sibTrans2D1" presStyleIdx="3" presStyleCnt="4"/>
      <dgm:spPr/>
    </dgm:pt>
    <dgm:pt modelId="{84DC4CE3-42D1-478E-ABB0-B03B93AA97CB}" type="pres">
      <dgm:prSet presAssocID="{73A66262-85A2-4A6B-83BE-DFFE385B7CB9}" presName="connectorText" presStyleLbl="sibTrans2D1" presStyleIdx="3" presStyleCnt="4"/>
      <dgm:spPr/>
    </dgm:pt>
    <dgm:pt modelId="{0CF0D297-A1A9-4828-9071-B0DA424FBC1F}" type="pres">
      <dgm:prSet presAssocID="{896980B5-344F-4816-9826-335FFCE438B2}" presName="node" presStyleLbl="node1" presStyleIdx="4" presStyleCnt="5">
        <dgm:presLayoutVars>
          <dgm:bulletEnabled val="1"/>
        </dgm:presLayoutVars>
      </dgm:prSet>
      <dgm:spPr/>
    </dgm:pt>
  </dgm:ptLst>
  <dgm:cxnLst>
    <dgm:cxn modelId="{B4D8A50C-07D5-4339-BB90-04C78C455590}" type="presOf" srcId="{D4DDF4E0-FCB0-44C2-A0DB-9994C571BA1E}" destId="{1BB4C1B0-67A4-4317-85F1-73947047BB73}" srcOrd="0" destOrd="0" presId="urn:microsoft.com/office/officeart/2005/8/layout/process1"/>
    <dgm:cxn modelId="{73DDCF17-8D16-4BDA-96B9-D67A143B3040}" type="presOf" srcId="{0EEBE3DC-B2E4-4A72-B992-972257D19623}" destId="{FD2B1CE5-E8FF-42AF-A6C3-AC7561C945D2}" srcOrd="0" destOrd="0" presId="urn:microsoft.com/office/officeart/2005/8/layout/process1"/>
    <dgm:cxn modelId="{F6F67133-5788-4453-BA05-2E04E7E9C1F7}" srcId="{D4DDF4E0-FCB0-44C2-A0DB-9994C571BA1E}" destId="{CC5C0E1F-71AD-4A16-9104-36661ABD09E8}" srcOrd="1" destOrd="0" parTransId="{76629E8E-1A79-489F-A37E-256DA077E165}" sibTransId="{9403DCCB-33F5-4C58-9D68-997D266A71EB}"/>
    <dgm:cxn modelId="{041CFB44-CCB9-4AFD-BFE6-D0225EF67234}" type="presOf" srcId="{9403DCCB-33F5-4C58-9D68-997D266A71EB}" destId="{D8FCA05C-1AAD-4955-99B4-75BF7D22349B}" srcOrd="1" destOrd="0" presId="urn:microsoft.com/office/officeart/2005/8/layout/process1"/>
    <dgm:cxn modelId="{969CD048-8A65-4946-85F6-53BCB94D95EB}" type="presOf" srcId="{896980B5-344F-4816-9826-335FFCE438B2}" destId="{0CF0D297-A1A9-4828-9071-B0DA424FBC1F}" srcOrd="0" destOrd="0" presId="urn:microsoft.com/office/officeart/2005/8/layout/process1"/>
    <dgm:cxn modelId="{79BCD64C-5492-4A32-9D4D-36E4A707EE1A}" type="presOf" srcId="{8F9A02E7-D4B2-4274-B856-DA9BD89AD3BD}" destId="{92E7BC12-A919-476B-A2AB-9F6BA4045562}" srcOrd="1" destOrd="0" presId="urn:microsoft.com/office/officeart/2005/8/layout/process1"/>
    <dgm:cxn modelId="{678C1F54-96E3-428D-9C83-CCF6C293AC92}" type="presOf" srcId="{1B19AF9C-39A2-49E5-AE1B-DD273635D667}" destId="{A2D7DB44-D9DE-43AA-AA91-C9311782558E}" srcOrd="1" destOrd="0" presId="urn:microsoft.com/office/officeart/2005/8/layout/process1"/>
    <dgm:cxn modelId="{9FF25E55-BEEB-42B5-B04B-E6DE65F38536}" srcId="{D4DDF4E0-FCB0-44C2-A0DB-9994C571BA1E}" destId="{DA7005A1-44E7-4A42-88ED-11DADF22CA8B}" srcOrd="0" destOrd="0" parTransId="{DB7BA9E0-1B5D-4E3B-B125-24503341A641}" sibTransId="{1B19AF9C-39A2-49E5-AE1B-DD273635D667}"/>
    <dgm:cxn modelId="{571F9279-784E-4EF2-BF71-3A5A82D76119}" srcId="{D4DDF4E0-FCB0-44C2-A0DB-9994C571BA1E}" destId="{10560B9E-16E9-433F-95C1-D6492D0D7DC0}" srcOrd="2" destOrd="0" parTransId="{7A070332-E607-412C-9639-D9F2947734EE}" sibTransId="{8F9A02E7-D4B2-4274-B856-DA9BD89AD3BD}"/>
    <dgm:cxn modelId="{06B9BE7D-A456-4C13-9A8D-7A2FAF231973}" type="presOf" srcId="{1B19AF9C-39A2-49E5-AE1B-DD273635D667}" destId="{FC289753-BD18-4955-92A3-CFBFB4F7F171}" srcOrd="0" destOrd="0" presId="urn:microsoft.com/office/officeart/2005/8/layout/process1"/>
    <dgm:cxn modelId="{70998A8A-FDBA-445C-BF34-E07D7615B677}" type="presOf" srcId="{73A66262-85A2-4A6B-83BE-DFFE385B7CB9}" destId="{33FD8432-1736-4782-AC41-70AA749A03FC}" srcOrd="0" destOrd="0" presId="urn:microsoft.com/office/officeart/2005/8/layout/process1"/>
    <dgm:cxn modelId="{36726C8C-BCB1-4EF5-91E8-6B78AF50AC60}" type="presOf" srcId="{DA7005A1-44E7-4A42-88ED-11DADF22CA8B}" destId="{34474FE6-70C6-478A-A3D9-367148DF8339}" srcOrd="0" destOrd="0" presId="urn:microsoft.com/office/officeart/2005/8/layout/process1"/>
    <dgm:cxn modelId="{E20B2C92-4891-4F23-9125-B3D84D19E7F7}" type="presOf" srcId="{CC5C0E1F-71AD-4A16-9104-36661ABD09E8}" destId="{38EC07A0-F767-4D04-B80D-CC07D967F991}" srcOrd="0" destOrd="0" presId="urn:microsoft.com/office/officeart/2005/8/layout/process1"/>
    <dgm:cxn modelId="{01CFE098-532D-4126-8D97-80C6DD91F881}" type="presOf" srcId="{9403DCCB-33F5-4C58-9D68-997D266A71EB}" destId="{BE057AB1-E792-4D1C-AF51-69D53A00A471}" srcOrd="0" destOrd="0" presId="urn:microsoft.com/office/officeart/2005/8/layout/process1"/>
    <dgm:cxn modelId="{FD084DA8-233F-4CB7-9D7A-AEBD5CFF1B9C}" srcId="{D4DDF4E0-FCB0-44C2-A0DB-9994C571BA1E}" destId="{0EEBE3DC-B2E4-4A72-B992-972257D19623}" srcOrd="3" destOrd="0" parTransId="{75BD7025-E193-47A4-8F97-AE50E1239517}" sibTransId="{73A66262-85A2-4A6B-83BE-DFFE385B7CB9}"/>
    <dgm:cxn modelId="{C9F937D2-D8E6-46B7-8E16-EFE9A5699073}" srcId="{D4DDF4E0-FCB0-44C2-A0DB-9994C571BA1E}" destId="{896980B5-344F-4816-9826-335FFCE438B2}" srcOrd="4" destOrd="0" parTransId="{3B1D83DB-AC2C-4086-8C93-7EC9EBFB54CA}" sibTransId="{6866CA60-8139-4FD2-9058-D770F0347490}"/>
    <dgm:cxn modelId="{3058C6DC-E8ED-4959-B223-CE8FE8EB8F41}" type="presOf" srcId="{8F9A02E7-D4B2-4274-B856-DA9BD89AD3BD}" destId="{95AB2E96-AC3B-495D-8FDC-93E1764295CE}" srcOrd="0" destOrd="0" presId="urn:microsoft.com/office/officeart/2005/8/layout/process1"/>
    <dgm:cxn modelId="{5D706EF6-9240-48A8-A558-9CA5DDD7E670}" type="presOf" srcId="{10560B9E-16E9-433F-95C1-D6492D0D7DC0}" destId="{7DEEBE34-BDB7-486E-B4ED-B94E8392E664}" srcOrd="0" destOrd="0" presId="urn:microsoft.com/office/officeart/2005/8/layout/process1"/>
    <dgm:cxn modelId="{B91816FE-2702-4589-B15E-CEC5827D977E}" type="presOf" srcId="{73A66262-85A2-4A6B-83BE-DFFE385B7CB9}" destId="{84DC4CE3-42D1-478E-ABB0-B03B93AA97CB}" srcOrd="1" destOrd="0" presId="urn:microsoft.com/office/officeart/2005/8/layout/process1"/>
    <dgm:cxn modelId="{57097F1C-30FF-48BB-BEB0-D2A9E739749A}" type="presParOf" srcId="{1BB4C1B0-67A4-4317-85F1-73947047BB73}" destId="{34474FE6-70C6-478A-A3D9-367148DF8339}" srcOrd="0" destOrd="0" presId="urn:microsoft.com/office/officeart/2005/8/layout/process1"/>
    <dgm:cxn modelId="{49915216-77EF-4B6E-89BE-641FA249FAE1}" type="presParOf" srcId="{1BB4C1B0-67A4-4317-85F1-73947047BB73}" destId="{FC289753-BD18-4955-92A3-CFBFB4F7F171}" srcOrd="1" destOrd="0" presId="urn:microsoft.com/office/officeart/2005/8/layout/process1"/>
    <dgm:cxn modelId="{5D70017B-5B37-4959-A381-D7E388B3D637}" type="presParOf" srcId="{FC289753-BD18-4955-92A3-CFBFB4F7F171}" destId="{A2D7DB44-D9DE-43AA-AA91-C9311782558E}" srcOrd="0" destOrd="0" presId="urn:microsoft.com/office/officeart/2005/8/layout/process1"/>
    <dgm:cxn modelId="{092988BA-B2C6-4961-9C09-884D3EA2F211}" type="presParOf" srcId="{1BB4C1B0-67A4-4317-85F1-73947047BB73}" destId="{38EC07A0-F767-4D04-B80D-CC07D967F991}" srcOrd="2" destOrd="0" presId="urn:microsoft.com/office/officeart/2005/8/layout/process1"/>
    <dgm:cxn modelId="{D54FB947-455B-4A03-BF1F-947CDC8C9D9A}" type="presParOf" srcId="{1BB4C1B0-67A4-4317-85F1-73947047BB73}" destId="{BE057AB1-E792-4D1C-AF51-69D53A00A471}" srcOrd="3" destOrd="0" presId="urn:microsoft.com/office/officeart/2005/8/layout/process1"/>
    <dgm:cxn modelId="{A8BEFDB9-E7B2-4FCF-A3CF-5DE929F796C4}" type="presParOf" srcId="{BE057AB1-E792-4D1C-AF51-69D53A00A471}" destId="{D8FCA05C-1AAD-4955-99B4-75BF7D22349B}" srcOrd="0" destOrd="0" presId="urn:microsoft.com/office/officeart/2005/8/layout/process1"/>
    <dgm:cxn modelId="{AD3B9B1B-78FF-4F40-A2DB-5D13B8631D67}" type="presParOf" srcId="{1BB4C1B0-67A4-4317-85F1-73947047BB73}" destId="{7DEEBE34-BDB7-486E-B4ED-B94E8392E664}" srcOrd="4" destOrd="0" presId="urn:microsoft.com/office/officeart/2005/8/layout/process1"/>
    <dgm:cxn modelId="{C50D88EC-FDF7-4100-BB7C-792AD03E43FB}" type="presParOf" srcId="{1BB4C1B0-67A4-4317-85F1-73947047BB73}" destId="{95AB2E96-AC3B-495D-8FDC-93E1764295CE}" srcOrd="5" destOrd="0" presId="urn:microsoft.com/office/officeart/2005/8/layout/process1"/>
    <dgm:cxn modelId="{9422D594-CC3D-49C7-B1B6-5F9C6772C344}" type="presParOf" srcId="{95AB2E96-AC3B-495D-8FDC-93E1764295CE}" destId="{92E7BC12-A919-476B-A2AB-9F6BA4045562}" srcOrd="0" destOrd="0" presId="urn:microsoft.com/office/officeart/2005/8/layout/process1"/>
    <dgm:cxn modelId="{AE61B7E7-6794-4ECA-8A85-5757BF857AD2}" type="presParOf" srcId="{1BB4C1B0-67A4-4317-85F1-73947047BB73}" destId="{FD2B1CE5-E8FF-42AF-A6C3-AC7561C945D2}" srcOrd="6" destOrd="0" presId="urn:microsoft.com/office/officeart/2005/8/layout/process1"/>
    <dgm:cxn modelId="{5E4C10FA-3D8E-457B-8651-6057B9943720}" type="presParOf" srcId="{1BB4C1B0-67A4-4317-85F1-73947047BB73}" destId="{33FD8432-1736-4782-AC41-70AA749A03FC}" srcOrd="7" destOrd="0" presId="urn:microsoft.com/office/officeart/2005/8/layout/process1"/>
    <dgm:cxn modelId="{DA844EA5-353D-4318-8D97-72C4C77B5946}" type="presParOf" srcId="{33FD8432-1736-4782-AC41-70AA749A03FC}" destId="{84DC4CE3-42D1-478E-ABB0-B03B93AA97CB}" srcOrd="0" destOrd="0" presId="urn:microsoft.com/office/officeart/2005/8/layout/process1"/>
    <dgm:cxn modelId="{38FECE44-6DB8-4EE4-9779-223CC839E024}" type="presParOf" srcId="{1BB4C1B0-67A4-4317-85F1-73947047BB73}" destId="{0CF0D297-A1A9-4828-9071-B0DA424FBC1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CE78-BD73-4B5E-A321-11F92F386E45}">
      <dsp:nvSpPr>
        <dsp:cNvPr id="0" name=""/>
        <dsp:cNvSpPr/>
      </dsp:nvSpPr>
      <dsp:spPr>
        <a:xfrm>
          <a:off x="1872218" y="0"/>
          <a:ext cx="6476020" cy="468723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Strategie metropolitní oblasti </a:t>
          </a:r>
          <a:r>
            <a:rPr lang="cs-CZ" sz="2000" kern="1200" dirty="0"/>
            <a:t>– širší, vícezdrojová – Fond spravedlivé transformace, Národní plán obnovy, </a:t>
          </a:r>
          <a:r>
            <a:rPr lang="cs-CZ" sz="2000" kern="1200" dirty="0" err="1"/>
            <a:t>ModFond</a:t>
          </a:r>
          <a:r>
            <a:rPr lang="cs-CZ" sz="2000" kern="1200" dirty="0"/>
            <a:t>…</a:t>
          </a:r>
        </a:p>
      </dsp:txBody>
      <dsp:txXfrm>
        <a:off x="3410273" y="351542"/>
        <a:ext cx="3399910" cy="796829"/>
      </dsp:txXfrm>
    </dsp:sp>
    <dsp:sp modelId="{0191A39D-BDB1-4637-BE3B-4BB2FAD9E946}">
      <dsp:nvSpPr>
        <dsp:cNvPr id="0" name=""/>
        <dsp:cNvSpPr/>
      </dsp:nvSpPr>
      <dsp:spPr>
        <a:xfrm>
          <a:off x="3456374" y="1872221"/>
          <a:ext cx="3515424" cy="224241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Nástroj ITI </a:t>
          </a:r>
          <a:r>
            <a:rPr lang="cs-CZ" sz="2000" kern="1200" dirty="0"/>
            <a:t>(dle obecného nařízení a nařízení o ERDF) –garantuje pro území ITI specifikované alokace EU fondů</a:t>
          </a:r>
        </a:p>
      </dsp:txBody>
      <dsp:txXfrm>
        <a:off x="3971196" y="2432825"/>
        <a:ext cx="2485780" cy="1121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597A-1370-455F-B3D5-C4BB0C570F51}">
      <dsp:nvSpPr>
        <dsp:cNvPr id="0" name=""/>
        <dsp:cNvSpPr/>
      </dsp:nvSpPr>
      <dsp:spPr>
        <a:xfrm>
          <a:off x="0" y="5529"/>
          <a:ext cx="3268367" cy="4774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rgbClr val="F0A11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bg1"/>
              </a:solidFill>
              <a:effectLst/>
            </a:rPr>
            <a:t>SC 1.1: </a:t>
          </a:r>
          <a:r>
            <a:rPr lang="cs-CZ" sz="1800" kern="1200" dirty="0"/>
            <a:t>Zvýšit uplatnitelnost obyvatel na trhu práce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>
              <a:solidFill>
                <a:schemeClr val="bg1"/>
              </a:solidFill>
              <a:effectLst/>
            </a:rPr>
            <a:t>Opatření 1.1.1 </a:t>
          </a:r>
          <a:r>
            <a:rPr lang="cs-CZ" sz="1400" kern="1200" dirty="0"/>
            <a:t>Vytvoření podmínek pro kvalitní přípravu na zaměstnání v technických, řemeslných a přírodovědných oborech a rozvoj klíčových přenositelných kompetencí pro uplatnění na trhu práce</a:t>
          </a:r>
          <a:r>
            <a:rPr lang="cs-CZ" sz="1400" b="0" kern="1200" dirty="0">
              <a:solidFill>
                <a:schemeClr val="bg1"/>
              </a:solidFill>
              <a:effectLst/>
            </a:rPr>
            <a:t> </a:t>
          </a:r>
          <a:r>
            <a:rPr lang="cs-CZ" sz="1400" b="1" i="1" kern="1200" dirty="0">
              <a:solidFill>
                <a:schemeClr val="tx1"/>
              </a:solidFill>
              <a:effectLst/>
              <a:highlight>
                <a:srgbClr val="FFFF00"/>
              </a:highlight>
            </a:rPr>
            <a:t>(IROP 4.1)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>
              <a:solidFill>
                <a:schemeClr val="bg1"/>
              </a:solidFill>
              <a:effectLst/>
            </a:rPr>
            <a:t>Opatření 1.1.2 </a:t>
          </a:r>
          <a:r>
            <a:rPr lang="cs-CZ" sz="1400" kern="1200" dirty="0"/>
            <a:t>Zvýšení kvality vzdělávání a kompetencí budoucích i současných pedagogických pracovníků </a:t>
          </a:r>
          <a:r>
            <a:rPr lang="cs-CZ" sz="1400" i="1" kern="1200" dirty="0"/>
            <a:t>(mimo nástroj ITI)</a:t>
          </a:r>
          <a:endParaRPr lang="cs-CZ" sz="1400" b="0" i="1" kern="1200" dirty="0">
            <a:solidFill>
              <a:schemeClr val="bg1"/>
            </a:solidFill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>
              <a:solidFill>
                <a:schemeClr val="bg1"/>
              </a:solidFill>
              <a:effectLst/>
            </a:rPr>
            <a:t>Opatření 1.1.3 </a:t>
          </a:r>
          <a:r>
            <a:rPr lang="cs-CZ" sz="1400" kern="1200" dirty="0"/>
            <a:t>Aktivní řešení dopadů pokračující restrukturalizace tradičních průmyslových oborů</a:t>
          </a:r>
          <a:r>
            <a:rPr lang="cs-CZ" sz="1400" b="1" kern="1200" dirty="0">
              <a:solidFill>
                <a:schemeClr val="bg1"/>
              </a:solidFill>
              <a:effectLst/>
            </a:rPr>
            <a:t> </a:t>
          </a:r>
          <a:r>
            <a:rPr lang="cs-CZ" sz="1400" b="0" i="1" kern="1200" dirty="0">
              <a:solidFill>
                <a:schemeClr val="bg1"/>
              </a:solidFill>
              <a:effectLst/>
            </a:rPr>
            <a:t>(mimo nástroj ITI)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>
              <a:solidFill>
                <a:schemeClr val="bg1"/>
              </a:solidFill>
              <a:effectLst/>
            </a:rPr>
            <a:t>Opatření </a:t>
          </a:r>
          <a:r>
            <a:rPr lang="cs-CZ" sz="1400" kern="1200" dirty="0"/>
            <a:t>1.1.4 Zvýšení kvality vysokoškolského studia v metropolitní oblasti </a:t>
          </a:r>
          <a:r>
            <a:rPr lang="cs-CZ" sz="1400" b="0" i="1" kern="1200" dirty="0">
              <a:solidFill>
                <a:schemeClr val="bg1"/>
              </a:solidFill>
              <a:effectLst/>
            </a:rPr>
            <a:t>(mimo nástroj ITI)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dirty="0">
            <a:solidFill>
              <a:schemeClr val="bg1"/>
            </a:solidFill>
          </a:endParaRPr>
        </a:p>
      </dsp:txBody>
      <dsp:txXfrm>
        <a:off x="0" y="5529"/>
        <a:ext cx="3268367" cy="4774046"/>
      </dsp:txXfrm>
    </dsp:sp>
    <dsp:sp modelId="{F03AEF7B-4A1C-4770-9FDE-CE96626FDB42}">
      <dsp:nvSpPr>
        <dsp:cNvPr id="0" name=""/>
        <dsp:cNvSpPr/>
      </dsp:nvSpPr>
      <dsp:spPr>
        <a:xfrm>
          <a:off x="3744416" y="666399"/>
          <a:ext cx="3078861" cy="3411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SC 1.2 Zapojit znevýhodněné skupiny obyvatel na trh práce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Opatření 1.2.1 Zvýšení zaměstnatelnosti a sociální začleňování znevýhodněných skupin obyvatel na trhu práce </a:t>
          </a:r>
          <a:r>
            <a:rPr lang="cs-CZ" sz="1400" i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(mimo nástroj ITI, částečně ad hoc mechanismus OPZ+)</a:t>
          </a:r>
        </a:p>
      </dsp:txBody>
      <dsp:txXfrm>
        <a:off x="3744416" y="666399"/>
        <a:ext cx="3078861" cy="3411502"/>
      </dsp:txXfrm>
    </dsp:sp>
    <dsp:sp modelId="{27639ECD-47AD-497C-AA39-F94D49BB20D7}">
      <dsp:nvSpPr>
        <dsp:cNvPr id="0" name=""/>
        <dsp:cNvSpPr/>
      </dsp:nvSpPr>
      <dsp:spPr>
        <a:xfrm>
          <a:off x="6960609" y="625415"/>
          <a:ext cx="1968382" cy="345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SC 1.3 Zvýšit efektivitu řízení a vyhodnocování situace na trhu práce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Opatření 1.3.1 Vznik a rozvoj nástrojů pro vyhodnocení a řízení situace na trhu práce </a:t>
          </a:r>
          <a:r>
            <a:rPr lang="cs-CZ" sz="1400" i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(mimo nástroj ITI)</a:t>
          </a:r>
        </a:p>
      </dsp:txBody>
      <dsp:txXfrm>
        <a:off x="6960609" y="625415"/>
        <a:ext cx="1968382" cy="3452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4FE6-70C6-478A-A3D9-367148DF8339}">
      <dsp:nvSpPr>
        <dsp:cNvPr id="0" name=""/>
        <dsp:cNvSpPr/>
      </dsp:nvSpPr>
      <dsp:spPr>
        <a:xfrm>
          <a:off x="4698" y="939088"/>
          <a:ext cx="1456670" cy="208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Schválení výběrových kritérií (ŘV ITI)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20.5.2022</a:t>
          </a:r>
        </a:p>
      </dsp:txBody>
      <dsp:txXfrm>
        <a:off x="47362" y="981752"/>
        <a:ext cx="1371342" cy="2003657"/>
      </dsp:txXfrm>
    </dsp:sp>
    <dsp:sp modelId="{FC289753-BD18-4955-92A3-CFBFB4F7F171}">
      <dsp:nvSpPr>
        <dsp:cNvPr id="0" name=""/>
        <dsp:cNvSpPr/>
      </dsp:nvSpPr>
      <dsp:spPr>
        <a:xfrm>
          <a:off x="1607036" y="1802954"/>
          <a:ext cx="308814" cy="361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1607036" y="1875205"/>
        <a:ext cx="216170" cy="216752"/>
      </dsp:txXfrm>
    </dsp:sp>
    <dsp:sp modelId="{38EC07A0-F767-4D04-B80D-CC07D967F991}">
      <dsp:nvSpPr>
        <dsp:cNvPr id="0" name=""/>
        <dsp:cNvSpPr/>
      </dsp:nvSpPr>
      <dsp:spPr>
        <a:xfrm>
          <a:off x="2044038" y="939088"/>
          <a:ext cx="1456670" cy="208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Výzva k předkládání námětů na strategické projekty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do konce 6/2022</a:t>
          </a:r>
        </a:p>
      </dsp:txBody>
      <dsp:txXfrm>
        <a:off x="2086702" y="981752"/>
        <a:ext cx="1371342" cy="2003657"/>
      </dsp:txXfrm>
    </dsp:sp>
    <dsp:sp modelId="{BE057AB1-E792-4D1C-AF51-69D53A00A471}">
      <dsp:nvSpPr>
        <dsp:cNvPr id="0" name=""/>
        <dsp:cNvSpPr/>
      </dsp:nvSpPr>
      <dsp:spPr>
        <a:xfrm>
          <a:off x="3646375" y="1802954"/>
          <a:ext cx="308814" cy="361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646375" y="1875205"/>
        <a:ext cx="216170" cy="216752"/>
      </dsp:txXfrm>
    </dsp:sp>
    <dsp:sp modelId="{7DEEBE34-BDB7-486E-B4ED-B94E8392E664}">
      <dsp:nvSpPr>
        <dsp:cNvPr id="0" name=""/>
        <dsp:cNvSpPr/>
      </dsp:nvSpPr>
      <dsp:spPr>
        <a:xfrm>
          <a:off x="4083377" y="939088"/>
          <a:ext cx="1456670" cy="208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Vyhodnocení výzvy a schválení programového rámce (ŘV ITI)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7-8/2022</a:t>
          </a:r>
        </a:p>
      </dsp:txBody>
      <dsp:txXfrm>
        <a:off x="4126041" y="981752"/>
        <a:ext cx="1371342" cy="2003657"/>
      </dsp:txXfrm>
    </dsp:sp>
    <dsp:sp modelId="{95AB2E96-AC3B-495D-8FDC-93E1764295CE}">
      <dsp:nvSpPr>
        <dsp:cNvPr id="0" name=""/>
        <dsp:cNvSpPr/>
      </dsp:nvSpPr>
      <dsp:spPr>
        <a:xfrm>
          <a:off x="5685714" y="1802954"/>
          <a:ext cx="308814" cy="361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5685714" y="1875205"/>
        <a:ext cx="216170" cy="216752"/>
      </dsp:txXfrm>
    </dsp:sp>
    <dsp:sp modelId="{FD2B1CE5-E8FF-42AF-A6C3-AC7561C945D2}">
      <dsp:nvSpPr>
        <dsp:cNvPr id="0" name=""/>
        <dsp:cNvSpPr/>
      </dsp:nvSpPr>
      <dsp:spPr>
        <a:xfrm>
          <a:off x="6122716" y="939088"/>
          <a:ext cx="1456670" cy="208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Vyhodnocení výzvy a schválení programového rámce (zastupitelstvo nositele ITI)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13.9.2022</a:t>
          </a:r>
        </a:p>
      </dsp:txBody>
      <dsp:txXfrm>
        <a:off x="6165380" y="981752"/>
        <a:ext cx="1371342" cy="2003657"/>
      </dsp:txXfrm>
    </dsp:sp>
    <dsp:sp modelId="{33FD8432-1736-4782-AC41-70AA749A03FC}">
      <dsp:nvSpPr>
        <dsp:cNvPr id="0" name=""/>
        <dsp:cNvSpPr/>
      </dsp:nvSpPr>
      <dsp:spPr>
        <a:xfrm>
          <a:off x="7725054" y="1802954"/>
          <a:ext cx="308814" cy="361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7725054" y="1875205"/>
        <a:ext cx="216170" cy="216752"/>
      </dsp:txXfrm>
    </dsp:sp>
    <dsp:sp modelId="{0CF0D297-A1A9-4828-9071-B0DA424FBC1F}">
      <dsp:nvSpPr>
        <dsp:cNvPr id="0" name=""/>
        <dsp:cNvSpPr/>
      </dsp:nvSpPr>
      <dsp:spPr>
        <a:xfrm>
          <a:off x="8162055" y="939088"/>
          <a:ext cx="1456670" cy="2088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Předložení programových rámců do výzvy MMR na integrované strategie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9-10/2022</a:t>
          </a:r>
        </a:p>
      </dsp:txBody>
      <dsp:txXfrm>
        <a:off x="8204719" y="981752"/>
        <a:ext cx="1371342" cy="200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A2-C922-4716-A2E4-6ECA3285C882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D09A-569F-42ED-84D8-484C16694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28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0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58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3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4D09A-569F-42ED-84D8-484C16694AF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73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1867575"/>
            <a:ext cx="9089390" cy="12886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3406722"/>
            <a:ext cx="7485380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240754"/>
            <a:ext cx="2406015" cy="512956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240754"/>
            <a:ext cx="7039822" cy="51295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3863180"/>
            <a:ext cx="9089390" cy="119402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2548084"/>
            <a:ext cx="9089390" cy="13150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1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345712"/>
            <a:ext cx="4724775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1906540"/>
            <a:ext cx="4724775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1345712"/>
            <a:ext cx="4726631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06540"/>
            <a:ext cx="4726631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239361"/>
            <a:ext cx="3518055" cy="10186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239362"/>
            <a:ext cx="5977908" cy="513095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258040"/>
            <a:ext cx="3518055" cy="4112281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4208304"/>
            <a:ext cx="6416040" cy="4968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537171"/>
            <a:ext cx="6416040" cy="3607118"/>
          </a:xfrm>
        </p:spPr>
        <p:txBody>
          <a:bodyPr/>
          <a:lstStyle>
            <a:lvl1pPr marL="0" indent="0">
              <a:buNone/>
              <a:defRPr sz="3700"/>
            </a:lvl1pPr>
            <a:lvl2pPr marL="534558" indent="0">
              <a:buNone/>
              <a:defRPr sz="3300"/>
            </a:lvl2pPr>
            <a:lvl3pPr marL="1069116" indent="0">
              <a:buNone/>
              <a:defRPr sz="2800"/>
            </a:lvl3pPr>
            <a:lvl4pPr marL="1603675" indent="0">
              <a:buNone/>
              <a:defRPr sz="2300"/>
            </a:lvl4pPr>
            <a:lvl5pPr marL="2138233" indent="0">
              <a:buNone/>
              <a:defRPr sz="2300"/>
            </a:lvl5pPr>
            <a:lvl6pPr marL="2672791" indent="0">
              <a:buNone/>
              <a:defRPr sz="2300"/>
            </a:lvl6pPr>
            <a:lvl7pPr marL="3207349" indent="0">
              <a:buNone/>
              <a:defRPr sz="2300"/>
            </a:lvl7pPr>
            <a:lvl8pPr marL="3741908" indent="0">
              <a:buNone/>
              <a:defRPr sz="2300"/>
            </a:lvl8pPr>
            <a:lvl9pPr marL="427646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4705118"/>
            <a:ext cx="6416040" cy="705559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E86-7C58-4DA6-9EFD-84489A45ED73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5572107"/>
            <a:ext cx="3386243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691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" y="-3174"/>
            <a:ext cx="10693400" cy="60150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350998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1170236" y="3581995"/>
            <a:ext cx="7200800" cy="1569660"/>
          </a:xfrm>
          <a:prstGeom prst="rect">
            <a:avLst/>
          </a:prstGeom>
          <a:solidFill>
            <a:srgbClr val="003C69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PŘÍPRAVA STRATEGIE OSTRAVSKÉ METROPOLITNÍ OBLASTI 2021 – 2027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PS VZDĚLANĚJŠÍ A ZAMĚSTNANĚJŠÍ REGION  5. 5. 2022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32" y="5238179"/>
            <a:ext cx="4752528" cy="602034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509987"/>
            <a:ext cx="106934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36B009A-372D-4C7D-8CCA-1BE32F4D0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8" b="15811"/>
          <a:stretch/>
        </p:blipFill>
        <p:spPr bwMode="auto">
          <a:xfrm>
            <a:off x="378148" y="269627"/>
            <a:ext cx="9665767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869ABC-64FB-4E16-836D-73CC2A7F4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5266241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6D62315-F6A2-4085-A57D-F7220C245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-731" r="18776" b="17569"/>
          <a:stretch/>
        </p:blipFill>
        <p:spPr bwMode="auto">
          <a:xfrm>
            <a:off x="738188" y="269627"/>
            <a:ext cx="8295078" cy="4818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0D2956-E253-4BF8-A908-435C351F9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5310187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BE74A9A-0230-43E3-9EAC-5969B0E99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125611"/>
            <a:ext cx="9472197" cy="53285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D2B12F-61A1-4060-9478-99CAD7F55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" y="5491924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02D90-A50A-4889-B326-080EC2CA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Analýza potřeb (příklad) – dle zjištění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62A61E8-3C31-4CE2-95F6-F91C92A3A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32090"/>
              </p:ext>
            </p:extLst>
          </p:nvPr>
        </p:nvGraphicFramePr>
        <p:xfrm>
          <a:off x="533400" y="1401764"/>
          <a:ext cx="9637836" cy="4340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306">
                  <a:extLst>
                    <a:ext uri="{9D8B030D-6E8A-4147-A177-3AD203B41FA5}">
                      <a16:colId xmlns:a16="http://schemas.microsoft.com/office/drawing/2014/main" val="3794511250"/>
                    </a:ext>
                  </a:extLst>
                </a:gridCol>
                <a:gridCol w="3428765">
                  <a:extLst>
                    <a:ext uri="{9D8B030D-6E8A-4147-A177-3AD203B41FA5}">
                      <a16:colId xmlns:a16="http://schemas.microsoft.com/office/drawing/2014/main" val="2794658808"/>
                    </a:ext>
                  </a:extLst>
                </a:gridCol>
                <a:gridCol w="3428765">
                  <a:extLst>
                    <a:ext uri="{9D8B030D-6E8A-4147-A177-3AD203B41FA5}">
                      <a16:colId xmlns:a16="http://schemas.microsoft.com/office/drawing/2014/main" val="1455952810"/>
                    </a:ext>
                  </a:extLst>
                </a:gridCol>
              </a:tblGrid>
              <a:tr h="1330615">
                <a:tc>
                  <a:txBody>
                    <a:bodyPr/>
                    <a:lstStyle/>
                    <a:p>
                      <a:pPr marL="0" marR="0" lvl="0" indent="0" algn="l" defTabSz="10691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Zjištění/závěr SE analýzy</a:t>
                      </a:r>
                    </a:p>
                  </a:txBody>
                  <a:tcPr marL="69518" marR="6951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Dotčené opatření ITI 2014-2020</a:t>
                      </a:r>
                      <a:endParaRPr lang="cs-CZ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518" marR="6951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Doporučení, jak danou oblast v ostravské metropolitní oblasti podporovat</a:t>
                      </a:r>
                      <a:endParaRPr lang="cs-CZ" sz="2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283" marR="792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64767"/>
                  </a:ext>
                </a:extLst>
              </a:tr>
              <a:tr h="3009857">
                <a:tc>
                  <a:txBody>
                    <a:bodyPr/>
                    <a:lstStyle/>
                    <a:p>
                      <a:pPr marL="0" marR="0" lvl="0" indent="0" algn="l" defTabSz="10691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1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cs-CZ" sz="2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Síť škol je v regionu rozvinutá, problémem je spíše zaměření a úroveň absolventů. </a:t>
                      </a:r>
                    </a:p>
                  </a:txBody>
                  <a:tcPr marL="69518" marR="695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ITI 1.1.1 </a:t>
                      </a:r>
                      <a:r>
                        <a:rPr lang="cs-CZ" sz="2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 podmínek pro kvalitní přípravu na zaměstnání v technických, řemeslných a přírodovědných oborech a rozvoj klíčových přenositelných kompetencí pro uplatnění na trhu práce</a:t>
                      </a:r>
                      <a:endParaRPr lang="cs-CZ" sz="21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518" marR="695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Pokračování ve vybavení učeben na ZŠ, tentokrát se zaměřením na virtuální a rozšířenou realitu.</a:t>
                      </a:r>
                    </a:p>
                    <a:p>
                      <a:r>
                        <a:rPr lang="cs-CZ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cs-CZ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SŠ přes RAP / IROP</a:t>
                      </a:r>
                      <a:endParaRPr lang="cs-CZ" sz="3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283" marR="7928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0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02D90-A50A-4889-B326-080EC2CA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8" y="0"/>
            <a:ext cx="9624060" cy="604937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Analýza potřeb (příklad) – dle opatření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62A61E8-3C31-4CE2-95F6-F91C92A3A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004191"/>
              </p:ext>
            </p:extLst>
          </p:nvPr>
        </p:nvGraphicFramePr>
        <p:xfrm>
          <a:off x="306140" y="701675"/>
          <a:ext cx="10153126" cy="4988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794511250"/>
                    </a:ext>
                  </a:extLst>
                </a:gridCol>
                <a:gridCol w="1812262">
                  <a:extLst>
                    <a:ext uri="{9D8B030D-6E8A-4147-A177-3AD203B41FA5}">
                      <a16:colId xmlns:a16="http://schemas.microsoft.com/office/drawing/2014/main" val="2794658808"/>
                    </a:ext>
                  </a:extLst>
                </a:gridCol>
                <a:gridCol w="1860146">
                  <a:extLst>
                    <a:ext uri="{9D8B030D-6E8A-4147-A177-3AD203B41FA5}">
                      <a16:colId xmlns:a16="http://schemas.microsoft.com/office/drawing/2014/main" val="1406641298"/>
                    </a:ext>
                  </a:extLst>
                </a:gridCol>
                <a:gridCol w="2214308">
                  <a:extLst>
                    <a:ext uri="{9D8B030D-6E8A-4147-A177-3AD203B41FA5}">
                      <a16:colId xmlns:a16="http://schemas.microsoft.com/office/drawing/2014/main" val="1455952810"/>
                    </a:ext>
                  </a:extLst>
                </a:gridCol>
                <a:gridCol w="2610226">
                  <a:extLst>
                    <a:ext uri="{9D8B030D-6E8A-4147-A177-3AD203B41FA5}">
                      <a16:colId xmlns:a16="http://schemas.microsoft.com/office/drawing/2014/main" val="2425212191"/>
                    </a:ext>
                  </a:extLst>
                </a:gridCol>
              </a:tblGrid>
              <a:tr h="1330615">
                <a:tc>
                  <a:txBody>
                    <a:bodyPr/>
                    <a:lstStyle/>
                    <a:p>
                      <a:pPr marL="0" marR="0" lvl="0" indent="0" algn="l" defTabSz="1069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Název opatření ITI 2014-2020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518" marR="6951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Vyhodnocení opatření</a:t>
                      </a:r>
                      <a:endParaRPr lang="cs-CZ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518" marR="6951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Vazba na závěry SE analýzy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Doporučení na implementaci opatření v rámci širší Strategie MO / užšího Nástroje ITI / vyjmutí opatření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283" marR="792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Doporučení pro název specifického cíle ITI a opatření ITI 2021-2027 a identifikace pro nástroj ITI a SC OP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283" marR="792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64767"/>
                  </a:ext>
                </a:extLst>
              </a:tr>
              <a:tr h="3009857"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ITI 1.1.1 Vytvoření podmínek pro kvalitní přípravu na zaměstnání v technických, řemeslných a přírodovědných oborech a rozvoj klíčových přenositelných kompetencí pro uplatnění na trhu práce</a:t>
                      </a:r>
                    </a:p>
                  </a:txBody>
                  <a:tcPr marL="69518" marR="6951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9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ITI 2014-2020 velmi úspěšné opatření (přes nástroj ITI realizovány projekty s EU příspěvkem ve výši 838 mil. Kč) a s vysokou potřebou na straně stakeholderů. Rovněž hodnoceno jako stále relevantní pro nové období 2021-2027.</a:t>
                      </a:r>
                    </a:p>
                  </a:txBody>
                  <a:tcPr marL="79283" marR="792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9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Síť škol je v regionu rozvinutá, problémem je spíše zaměření a úroveň absolventů</a:t>
                      </a:r>
                      <a:r>
                        <a:rPr lang="cs-CZ" sz="1600" b="1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1069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Setrvává vysoký podíl osob bez vzdělání, se základním vzděláním a středoškolským vzděláním bez maturity (vyšší podíl v mezikrajském srovnání</a:t>
                      </a:r>
                    </a:p>
                  </a:txBody>
                  <a:tcPr marL="79283" marR="792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Pokračování ve vybavení učeben na ZŠ, tentokrát se zaměřením na virtuální a rozšířenou realitu.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SŠ přes RAP / IROP</a:t>
                      </a:r>
                      <a:endParaRPr lang="cs-CZ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283" marR="792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1.1.1 Vytvoření podmínek pro kvalitní přípravu na zaměstnání v technických, řemeslných a přírodovědných oborech a rozvoj klíčových přenositelných kompetencí pro uplatnění na trhu práce </a:t>
                      </a:r>
                      <a:r>
                        <a:rPr lang="cs-CZ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(ITI)</a:t>
                      </a:r>
                      <a:endParaRPr lang="cs-CZ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(IROP 4.1)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283" marR="79283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4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9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6D6BDC-1696-4525-B9C1-D6CD64CDE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848943"/>
              </p:ext>
            </p:extLst>
          </p:nvPr>
        </p:nvGraphicFramePr>
        <p:xfrm>
          <a:off x="522164" y="1232287"/>
          <a:ext cx="8928992" cy="477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249A27A-3620-46DC-86F8-E06B1F22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40" y="0"/>
            <a:ext cx="9624060" cy="1387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8B52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Strategický cíl ITI 1 </a:t>
            </a:r>
            <a:r>
              <a:rPr lang="cs-CZ" sz="4000" dirty="0">
                <a:solidFill>
                  <a:srgbClr val="8B52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Zvýšit zaměstnanost a uplatnitelnost obyvatel na trhu práce</a:t>
            </a:r>
            <a:endParaRPr lang="cs-CZ" sz="4000" b="1" kern="1200" dirty="0">
              <a:solidFill>
                <a:schemeClr val="accent3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58725C-212D-4F82-8DA9-42396566E7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82" y="5491924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9187A-2179-4801-808F-D2F4325B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Návrh usnesení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E1F28-770D-47E6-9CFE-E21F268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Poradní skupina Vzdělanější a zaměstnanější region</a:t>
            </a:r>
          </a:p>
          <a:p>
            <a:pPr marL="0" indent="0">
              <a:buNone/>
            </a:pPr>
            <a:r>
              <a:rPr lang="cs-CZ" dirty="0"/>
              <a:t>doporučuje Řídicímu výboru ITI</a:t>
            </a:r>
          </a:p>
          <a:p>
            <a:pPr marL="0" indent="0">
              <a:buNone/>
            </a:pPr>
            <a:r>
              <a:rPr lang="cs-CZ" dirty="0"/>
              <a:t>schválit Integrovanou územní strategii ostravské metropolitní oblasti (IÚS OMO)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FC5D04-2810-4D2E-823D-051C79DED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5049459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CB0F0EB-A23C-4959-8131-DA05E855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75" y="1534319"/>
            <a:ext cx="75628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656A8-B8A4-46B4-84BF-3B52EB49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E204D-0AEC-42D1-80F9-E3D7820D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Schválení strategie Řídicím výborem ITI 20.5.2022</a:t>
            </a:r>
          </a:p>
          <a:p>
            <a:r>
              <a:rPr lang="cs-CZ" dirty="0"/>
              <a:t>Schválení strategie zastupitelstvem nositele ITI 13.6.2022</a:t>
            </a:r>
          </a:p>
          <a:p>
            <a:r>
              <a:rPr lang="cs-CZ" dirty="0"/>
              <a:t>Předložení IÚS OMO do výzvy MMR na předkládání integrovaných strategií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D59727-642A-4C91-99F0-DFDD03A53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5353593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2DD75-E85A-4839-9151-1BEF44DA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Příprava Akčního plánu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23F61-4A81-4294-A2D9-5857D0C2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Akční plán = programové rámce jednotlivých operačních programů</a:t>
            </a:r>
          </a:p>
          <a:p>
            <a:pPr marL="0" indent="0">
              <a:buNone/>
            </a:pPr>
            <a:r>
              <a:rPr lang="cs-CZ" b="1" dirty="0"/>
              <a:t>Programový rámec obsahuje:</a:t>
            </a:r>
          </a:p>
          <a:p>
            <a:pPr>
              <a:buFontTx/>
              <a:buChar char="-"/>
            </a:pPr>
            <a:r>
              <a:rPr lang="cs-CZ" dirty="0"/>
              <a:t>Popis opatření programového rámce</a:t>
            </a:r>
          </a:p>
          <a:p>
            <a:pPr>
              <a:buFontTx/>
              <a:buChar char="-"/>
            </a:pPr>
            <a:r>
              <a:rPr lang="cs-CZ" dirty="0"/>
              <a:t>Finanční plán a plán indikátorů</a:t>
            </a:r>
          </a:p>
          <a:p>
            <a:pPr>
              <a:buFontTx/>
              <a:buChar char="-"/>
            </a:pPr>
            <a:r>
              <a:rPr lang="cs-CZ" dirty="0"/>
              <a:t>Seznam strategických projektů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68EBD-A456-415B-B150-490CC38A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jednání PS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133B63-934D-4E9F-AB5C-CF424DA9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dirty="0"/>
              <a:t>Projednání koncepční části Strategie ostravské metropolitní oblasti</a:t>
            </a:r>
          </a:p>
          <a:p>
            <a:pPr marL="742950" indent="-742950">
              <a:buFont typeface="+mj-lt"/>
              <a:buAutoNum type="arabicPeriod"/>
            </a:pPr>
            <a:r>
              <a:rPr lang="cs-CZ" dirty="0"/>
              <a:t>Projednání kritérií pro výběr strategických projektů o programových rámců</a:t>
            </a:r>
          </a:p>
        </p:txBody>
      </p:sp>
    </p:spTree>
    <p:extLst>
      <p:ext uri="{BB962C8B-B14F-4D97-AF65-F5344CB8AC3E}">
        <p14:creationId xmlns:p14="http://schemas.microsoft.com/office/powerpoint/2010/main" val="15248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6087F-F511-4EC0-AF56-8718CF8F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6" y="341635"/>
            <a:ext cx="5778748" cy="720080"/>
          </a:xfrm>
        </p:spPr>
        <p:txBody>
          <a:bodyPr vert="horz" lIns="106912" tIns="53456" rIns="106912" bIns="53456" rtlCol="0" anchor="ctr">
            <a:noAutofit/>
          </a:bodyPr>
          <a:lstStyle/>
          <a:p>
            <a:r>
              <a:rPr lang="cs-CZ" sz="2800" dirty="0"/>
              <a:t>ITI Ostravsko 2021-2027 v IROP, SC 4.1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50CE7FB-4E31-40B0-A4D3-CE9777E4C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398475"/>
              </p:ext>
            </p:extLst>
          </p:nvPr>
        </p:nvGraphicFramePr>
        <p:xfrm>
          <a:off x="234132" y="1637779"/>
          <a:ext cx="6120680" cy="1912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106">
                  <a:extLst>
                    <a:ext uri="{9D8B030D-6E8A-4147-A177-3AD203B41FA5}">
                      <a16:colId xmlns:a16="http://schemas.microsoft.com/office/drawing/2014/main" val="3881834348"/>
                    </a:ext>
                  </a:extLst>
                </a:gridCol>
                <a:gridCol w="1730143">
                  <a:extLst>
                    <a:ext uri="{9D8B030D-6E8A-4147-A177-3AD203B41FA5}">
                      <a16:colId xmlns:a16="http://schemas.microsoft.com/office/drawing/2014/main" val="1119806461"/>
                    </a:ext>
                  </a:extLst>
                </a:gridCol>
                <a:gridCol w="2363431">
                  <a:extLst>
                    <a:ext uri="{9D8B030D-6E8A-4147-A177-3AD203B41FA5}">
                      <a16:colId xmlns:a16="http://schemas.microsoft.com/office/drawing/2014/main" val="190656020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SC IROP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6" marR="6936" marT="693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Aktivita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6" marR="6936" marT="693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Ostravská metropolitní oblast (Kč)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6" marR="6936" marT="693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92974"/>
                  </a:ext>
                </a:extLst>
              </a:tr>
              <a:tr h="2835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 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MŠ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309 278 563,58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37549674"/>
                  </a:ext>
                </a:extLst>
              </a:tr>
              <a:tr h="2835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 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ZŠ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584 575 181,80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44370673"/>
                  </a:ext>
                </a:extLst>
              </a:tr>
              <a:tr h="28359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 4.1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neformální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vzděl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65 865 259,12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22216820"/>
                  </a:ext>
                </a:extLst>
              </a:tr>
              <a:tr h="2835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 4.1 celkem</a:t>
                      </a:r>
                    </a:p>
                  </a:txBody>
                  <a:tcPr marL="6936" marR="6936" marT="69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6" marR="6936" marT="6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959 719 004,50</a:t>
                      </a:r>
                    </a:p>
                  </a:txBody>
                  <a:tcPr marL="6936" marR="6936" marT="6936" marB="0" anchor="b"/>
                </a:tc>
                <a:extLst>
                  <a:ext uri="{0D108BD9-81ED-4DB2-BD59-A6C34878D82A}">
                    <a16:rowId xmlns:a16="http://schemas.microsoft.com/office/drawing/2014/main" val="1656697014"/>
                  </a:ext>
                </a:extLst>
              </a:tr>
              <a:tr h="28359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IROP ITI OVA celkem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6" marR="6936" marT="69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6" marR="6936" marT="69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4 280 296 844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6" marR="6936" marT="6936" marB="0" anchor="b"/>
                </a:tc>
                <a:extLst>
                  <a:ext uri="{0D108BD9-81ED-4DB2-BD59-A6C34878D82A}">
                    <a16:rowId xmlns:a16="http://schemas.microsoft.com/office/drawing/2014/main" val="2609816999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CB8CB992-5BDA-4B7B-A482-542800064EDE}"/>
              </a:ext>
            </a:extLst>
          </p:cNvPr>
          <p:cNvSpPr txBox="1"/>
          <p:nvPr/>
        </p:nvSpPr>
        <p:spPr>
          <a:xfrm>
            <a:off x="0" y="3870027"/>
            <a:ext cx="10459268" cy="189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Integrované řešení na podporu virtuální a rozšířené reality na ZŠ v ostravské metropolitní oblasti</a:t>
            </a:r>
          </a:p>
          <a:p>
            <a:pPr marL="742950" lvl="1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podpora vybudování, modernizace a vybavení odborných učeben ZŠ ve vazbě na přírodní vědy, polytechnické vzdělávání, cizí jazyky, práci s digitálními technologiemi pro formální, zájmové a neformální vzdělávání a celoživotní učení;</a:t>
            </a:r>
          </a:p>
          <a:p>
            <a:pPr marL="742950" lvl="1" indent="-28575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budování vnitřní konektivity škol;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C5B8FF5-26C7-42DC-81AB-5BACB3A91C91}"/>
              </a:ext>
            </a:extLst>
          </p:cNvPr>
          <p:cNvSpPr txBox="1"/>
          <p:nvPr/>
        </p:nvSpPr>
        <p:spPr>
          <a:xfrm>
            <a:off x="7261370" y="0"/>
            <a:ext cx="345638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ITI Ostravsko v OPZ+ 2021-2027</a:t>
            </a:r>
          </a:p>
          <a:p>
            <a:r>
              <a:rPr lang="cs-CZ" dirty="0"/>
              <a:t>Ad hoc mechanismus OPZ+</a:t>
            </a:r>
          </a:p>
          <a:p>
            <a:r>
              <a:rPr lang="cs-CZ" dirty="0"/>
              <a:t>T: 30.3.2022</a:t>
            </a:r>
          </a:p>
        </p:txBody>
      </p:sp>
    </p:spTree>
    <p:extLst>
      <p:ext uri="{BB962C8B-B14F-4D97-AF65-F5344CB8AC3E}">
        <p14:creationId xmlns:p14="http://schemas.microsoft.com/office/powerpoint/2010/main" val="19043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02A21-F746-4EB7-9DB9-9193A4E3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přípravy Akčního plánu / programových rámců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9FE1443-8839-47A1-9FC7-4DB2C195E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433763"/>
              </p:ext>
            </p:extLst>
          </p:nvPr>
        </p:nvGraphicFramePr>
        <p:xfrm>
          <a:off x="534988" y="1403350"/>
          <a:ext cx="9623425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6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F3562-1DCF-4C1D-B619-90336629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70" y="240754"/>
            <a:ext cx="9996606" cy="1001977"/>
          </a:xfrm>
        </p:spPr>
        <p:txBody>
          <a:bodyPr>
            <a:normAutofit fontScale="90000"/>
          </a:bodyPr>
          <a:lstStyle/>
          <a:p>
            <a:r>
              <a:rPr lang="cs-CZ" dirty="0"/>
              <a:t>Výzva nositele k předkládání záměrů </a:t>
            </a:r>
            <a:br>
              <a:rPr lang="cs-CZ" dirty="0"/>
            </a:br>
            <a:r>
              <a:rPr lang="cs-CZ" dirty="0"/>
              <a:t>na strategické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35DDB-C823-49B9-8642-71B8F789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70" y="1277739"/>
            <a:ext cx="9624060" cy="4092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Hlavní kritéria na zařazení záměrů do seznamu strategických projektů: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chemeClr val="accent1"/>
                </a:solidFill>
              </a:rPr>
              <a:t>Soulad s OP</a:t>
            </a:r>
          </a:p>
          <a:p>
            <a:pPr>
              <a:buFontTx/>
              <a:buChar char="-"/>
            </a:pPr>
            <a:r>
              <a:rPr lang="cs-CZ" b="1" dirty="0" err="1">
                <a:solidFill>
                  <a:schemeClr val="accent1"/>
                </a:solidFill>
              </a:rPr>
              <a:t>Integrovanost</a:t>
            </a:r>
            <a:endParaRPr lang="cs-CZ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cs-CZ" b="1" dirty="0">
                <a:solidFill>
                  <a:schemeClr val="accent1"/>
                </a:solidFill>
              </a:rPr>
              <a:t>Realizovatelnost/připravenost</a:t>
            </a: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B3BA9E1-8984-44C3-8EDD-3CA495532279}"/>
              </a:ext>
            </a:extLst>
          </p:cNvPr>
          <p:cNvSpPr/>
          <p:nvPr/>
        </p:nvSpPr>
        <p:spPr>
          <a:xfrm>
            <a:off x="378148" y="1709787"/>
            <a:ext cx="9577064" cy="3960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4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9187A-2179-4801-808F-D2F4325B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Návrh usnesení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E1F28-770D-47E6-9CFE-E21F268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Poradní skupina Vzdělanější a zaměstnanější region</a:t>
            </a:r>
          </a:p>
          <a:p>
            <a:pPr marL="0" indent="0">
              <a:buNone/>
            </a:pPr>
            <a:r>
              <a:rPr lang="cs-CZ" dirty="0"/>
              <a:t>doporučuje Řídicímu výboru ITI</a:t>
            </a:r>
          </a:p>
          <a:p>
            <a:pPr marL="0" indent="0">
              <a:buNone/>
            </a:pPr>
            <a:r>
              <a:rPr lang="cs-CZ" dirty="0"/>
              <a:t>schválit následující sadu kritérií pro výběr záměrů do seznamu strategických projektů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FC5D04-2810-4D2E-823D-051C79DED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5049459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0495-093E-4D09-BFCA-90BE2503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9084BC-C8D9-4E0F-AF8B-52579D6D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" y="-1"/>
            <a:ext cx="10712694" cy="60118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63E5BB-59E5-4684-822F-C42E256D14B5}"/>
              </a:ext>
            </a:extLst>
          </p:cNvPr>
          <p:cNvSpPr txBox="1"/>
          <p:nvPr/>
        </p:nvSpPr>
        <p:spPr>
          <a:xfrm>
            <a:off x="-29913" y="298448"/>
            <a:ext cx="674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  <a:latin typeface="+mj-lt"/>
              </a:rPr>
              <a:t>Děkujeme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9A23E-31E2-44D9-9EB5-675156933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C4B33-B780-4A8D-87D9-A0B804692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8" y="5239827"/>
            <a:ext cx="2695258" cy="3279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9C3892-4D61-4AD4-B65C-70F77519F9FD}"/>
              </a:ext>
            </a:extLst>
          </p:cNvPr>
          <p:cNvSpPr txBox="1"/>
          <p:nvPr/>
        </p:nvSpPr>
        <p:spPr>
          <a:xfrm>
            <a:off x="7557308" y="30059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9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C6D3B-C595-4E62-9957-7C4E83BF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Integrovaná územní strategie ostravské metropolitní oblasti 2021-2027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61A35-6FF7-44ED-9668-5893BCC2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56" y="1709787"/>
            <a:ext cx="9865096" cy="417646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ighlight>
                  <a:srgbClr val="FFFF00"/>
                </a:highlight>
              </a:rPr>
              <a:t>Koncepční část </a:t>
            </a:r>
            <a:r>
              <a:rPr lang="cs-CZ" dirty="0"/>
              <a:t>(vymezení území, analytická část, strategická část, implementační část)</a:t>
            </a:r>
          </a:p>
          <a:p>
            <a:r>
              <a:rPr lang="cs-CZ" dirty="0">
                <a:highlight>
                  <a:srgbClr val="FFFF00"/>
                </a:highlight>
              </a:rPr>
              <a:t>Akční plán </a:t>
            </a:r>
            <a:r>
              <a:rPr lang="cs-CZ" dirty="0"/>
              <a:t>– programové rámce jednotlivých OP</a:t>
            </a:r>
          </a:p>
          <a:p>
            <a:pPr marL="0" indent="0">
              <a:buNone/>
            </a:pPr>
            <a:r>
              <a:rPr lang="cs-CZ" b="1" dirty="0"/>
              <a:t>Programový rámec obsahuje:</a:t>
            </a:r>
          </a:p>
          <a:p>
            <a:pPr>
              <a:buFontTx/>
              <a:buChar char="-"/>
            </a:pPr>
            <a:r>
              <a:rPr lang="cs-CZ" dirty="0"/>
              <a:t>Popis opatření programového rámce</a:t>
            </a:r>
          </a:p>
          <a:p>
            <a:pPr>
              <a:buFontTx/>
              <a:buChar char="-"/>
            </a:pPr>
            <a:r>
              <a:rPr lang="cs-CZ" dirty="0"/>
              <a:t>Finanční plán a plán indikátorů</a:t>
            </a:r>
          </a:p>
          <a:p>
            <a:pPr>
              <a:buFontTx/>
              <a:buChar char="-"/>
            </a:pPr>
            <a:r>
              <a:rPr lang="cs-CZ" dirty="0"/>
              <a:t>Seznam strategických projektů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0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60D90-48A0-482F-933F-2D0473F5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67" y="260880"/>
            <a:ext cx="10158730" cy="1001977"/>
          </a:xfrm>
        </p:spPr>
        <p:txBody>
          <a:bodyPr>
            <a:normAutofit fontScale="90000"/>
          </a:bodyPr>
          <a:lstStyle/>
          <a:p>
            <a:r>
              <a:rPr lang="cs-CZ" sz="4208" dirty="0"/>
              <a:t>Integrovaná územní strategie MO vs. „nástroj ITI“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824CA36-00FC-40A0-AF87-0D9FBA3EE8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710084" y="1061715"/>
          <a:ext cx="9721080" cy="468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Šipka: doprava 2">
            <a:extLst>
              <a:ext uri="{FF2B5EF4-FFF2-40B4-BE49-F238E27FC236}">
                <a16:creationId xmlns:a16="http://schemas.microsoft.com/office/drawing/2014/main" id="{75B1D60A-AD9C-47CC-BCC1-3B605ECE2861}"/>
              </a:ext>
            </a:extLst>
          </p:cNvPr>
          <p:cNvSpPr/>
          <p:nvPr/>
        </p:nvSpPr>
        <p:spPr>
          <a:xfrm>
            <a:off x="5490716" y="3942035"/>
            <a:ext cx="2160240" cy="9361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6BC9EE9-E668-43AB-A9A6-6DC557CED473}"/>
              </a:ext>
            </a:extLst>
          </p:cNvPr>
          <p:cNvSpPr/>
          <p:nvPr/>
        </p:nvSpPr>
        <p:spPr>
          <a:xfrm>
            <a:off x="5490716" y="1781795"/>
            <a:ext cx="2160240" cy="9361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96C55F-3046-4A6D-B8C5-9763AE42B351}"/>
              </a:ext>
            </a:extLst>
          </p:cNvPr>
          <p:cNvSpPr txBox="1"/>
          <p:nvPr/>
        </p:nvSpPr>
        <p:spPr>
          <a:xfrm>
            <a:off x="7650955" y="1349747"/>
            <a:ext cx="309634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400" b="1" dirty="0"/>
              <a:t>1. Koncepční část Strategie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2. Akční plán (programové rámce operačních programů se </a:t>
            </a:r>
            <a:r>
              <a:rPr lang="cs-CZ" sz="2400" b="1" dirty="0">
                <a:highlight>
                  <a:srgbClr val="00FF00"/>
                </a:highlight>
              </a:rPr>
              <a:t>seznamy strategických projektů</a:t>
            </a:r>
            <a:r>
              <a:rPr lang="cs-CZ" sz="2400" b="1" dirty="0"/>
              <a:t>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1CEABD1-74AE-47AF-8259-7245B75AA7CA}"/>
              </a:ext>
            </a:extLst>
          </p:cNvPr>
          <p:cNvSpPr/>
          <p:nvPr/>
        </p:nvSpPr>
        <p:spPr>
          <a:xfrm rot="20164839">
            <a:off x="9018159" y="3405298"/>
            <a:ext cx="1396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NOVĚ</a:t>
            </a:r>
            <a:endParaRPr lang="cs-C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70F054-A386-476E-B363-16F8124A0D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5676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7A70A-F6C5-4401-9430-13BCBEB0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Koncepční část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9D94E-5ADB-444B-A0C9-A61D9590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8" y="1277739"/>
            <a:ext cx="10009112" cy="3967551"/>
          </a:xfrm>
        </p:spPr>
        <p:txBody>
          <a:bodyPr/>
          <a:lstStyle/>
          <a:p>
            <a:r>
              <a:rPr lang="cs-CZ" dirty="0"/>
              <a:t>1. Popis území</a:t>
            </a:r>
          </a:p>
          <a:p>
            <a:r>
              <a:rPr lang="cs-CZ" dirty="0"/>
              <a:t>2. Analytická část – aktualizace SE analýzy</a:t>
            </a:r>
          </a:p>
          <a:p>
            <a:r>
              <a:rPr lang="cs-CZ" dirty="0"/>
              <a:t>3. Strategická část – strat. a </a:t>
            </a:r>
            <a:r>
              <a:rPr lang="cs-CZ" dirty="0" err="1"/>
              <a:t>spec</a:t>
            </a:r>
            <a:r>
              <a:rPr lang="cs-CZ" dirty="0"/>
              <a:t>. cíle a opatření; integrovaná řešení</a:t>
            </a:r>
          </a:p>
          <a:p>
            <a:r>
              <a:rPr lang="cs-CZ" dirty="0"/>
              <a:t>4. Implementační část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86B351-F321-4FD2-B46F-03CD2F5E6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67BC3-95EA-4057-AAFB-8A3EAB44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6" y="10332"/>
            <a:ext cx="9624060" cy="1001977"/>
          </a:xfrm>
        </p:spPr>
        <p:txBody>
          <a:bodyPr>
            <a:normAutofit fontScale="90000"/>
          </a:bodyPr>
          <a:lstStyle/>
          <a:p>
            <a:r>
              <a:rPr lang="cs-CZ" dirty="0"/>
              <a:t>1. Vymezení území metropolitní oblasti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51877A3-8516-4FCC-ABBA-76F575B137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845691"/>
            <a:ext cx="7776864" cy="50405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48EBFD-8453-4F36-870B-06FA40007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5049459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7D0BE-0C04-4EF0-B908-21EF1005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Analytická část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A1260-3E6A-4322-AA6D-A94B8415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2.1 Aktualizace SE analýzy – 3/2020 a 11/2021</a:t>
            </a:r>
          </a:p>
          <a:p>
            <a:pPr lvl="1"/>
            <a:r>
              <a:rPr lang="cs-CZ" dirty="0"/>
              <a:t>Pracujeme se 49 závěry SE analýzy</a:t>
            </a:r>
          </a:p>
          <a:p>
            <a:r>
              <a:rPr lang="cs-CZ" dirty="0"/>
              <a:t>2.2 SWOT analýza </a:t>
            </a:r>
          </a:p>
          <a:p>
            <a:r>
              <a:rPr lang="cs-CZ" dirty="0"/>
              <a:t>2.3 Analýza problémů, rozvojových potřeb a potenciálu území</a:t>
            </a:r>
          </a:p>
          <a:p>
            <a:r>
              <a:rPr lang="cs-CZ" dirty="0"/>
              <a:t>2.4 Analýza stakeholderů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A1004E-BBC1-420F-8474-23EA11FD2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5363832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9CE51-20F9-4288-A1F0-8779666D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Strategická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94B6A-BF0A-42AA-BDC6-8B300220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64" y="1061715"/>
            <a:ext cx="9624060" cy="439248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3.1 – 3.4 Strategický rámec a jednotlivé strategické cíle</a:t>
            </a:r>
          </a:p>
          <a:p>
            <a:r>
              <a:rPr lang="cs-CZ" sz="3200" dirty="0"/>
              <a:t>3.5 Vazba na strategické dokumenty a na SRR ČR 2021+</a:t>
            </a:r>
          </a:p>
          <a:p>
            <a:r>
              <a:rPr lang="cs-CZ" sz="3200" dirty="0"/>
              <a:t>3.6 Popis integrovaných rysů strategie (koincidenční matice, integrovaná řešení)</a:t>
            </a:r>
          </a:p>
          <a:p>
            <a:r>
              <a:rPr lang="cs-CZ" sz="3200" dirty="0"/>
              <a:t>3.7 Popis zahrnutí partnerů do tvorby Strategie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4400" dirty="0"/>
              <a:t>		4. Implementační část</a:t>
            </a:r>
          </a:p>
          <a:p>
            <a:r>
              <a:rPr lang="cs-CZ" sz="3200" dirty="0"/>
              <a:t>4.1 Popis řízení a řídicí a implementační struktury</a:t>
            </a:r>
          </a:p>
          <a:p>
            <a:r>
              <a:rPr lang="cs-CZ" sz="3200" dirty="0"/>
              <a:t>4.2 Popis monitoringu a evaluace strategie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44667F-C1AC-4E3D-97CE-12842E77C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5418221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6899A0C-9949-4131-950E-6353BDAB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72799"/>
            <a:ext cx="10427972" cy="58662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114625D-7FA0-497F-AB67-5171922B6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44" y="5310187"/>
            <a:ext cx="4104456" cy="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1071</Words>
  <Application>Microsoft Office PowerPoint</Application>
  <PresentationFormat>Vlastní</PresentationFormat>
  <Paragraphs>146</Paragraphs>
  <Slides>24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Courier New</vt:lpstr>
      <vt:lpstr>Motiv systému Office</vt:lpstr>
      <vt:lpstr>Prezentace aplikace PowerPoint</vt:lpstr>
      <vt:lpstr>Téma jednání PS </vt:lpstr>
      <vt:lpstr>Integrovaná územní strategie ostravské metropolitní oblasti 2021-2027</vt:lpstr>
      <vt:lpstr>Integrovaná územní strategie MO vs. „nástroj ITI“</vt:lpstr>
      <vt:lpstr>Koncepční část Strategie</vt:lpstr>
      <vt:lpstr>1. Vymezení území metropolitní oblasti</vt:lpstr>
      <vt:lpstr>2. Analytická část Strategie</vt:lpstr>
      <vt:lpstr>3. Strategická část</vt:lpstr>
      <vt:lpstr>Prezentace aplikace PowerPoint</vt:lpstr>
      <vt:lpstr>Prezentace aplikace PowerPoint</vt:lpstr>
      <vt:lpstr>Prezentace aplikace PowerPoint</vt:lpstr>
      <vt:lpstr>Prezentace aplikace PowerPoint</vt:lpstr>
      <vt:lpstr>Analýza potřeb (příklad) – dle zjištění</vt:lpstr>
      <vt:lpstr>Analýza potřeb (příklad) – dle opatření</vt:lpstr>
      <vt:lpstr>Prezentace aplikace PowerPoint</vt:lpstr>
      <vt:lpstr>Návrh usnesení</vt:lpstr>
      <vt:lpstr>Prezentace aplikace PowerPoint</vt:lpstr>
      <vt:lpstr>Další postup</vt:lpstr>
      <vt:lpstr>2. Příprava Akčního plánu strategie</vt:lpstr>
      <vt:lpstr>ITI Ostravsko 2021-2027 v IROP, SC 4.1</vt:lpstr>
      <vt:lpstr>Postup přípravy Akčního plánu / programových rámců</vt:lpstr>
      <vt:lpstr>Výzva nositele k předkládání záměrů  na strategické projekty</vt:lpstr>
      <vt:lpstr>Návrh usnesení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Svobodník Jiří</dc:creator>
  <cp:lastModifiedBy>Svobodník Jiří</cp:lastModifiedBy>
  <cp:revision>7</cp:revision>
  <dcterms:created xsi:type="dcterms:W3CDTF">2021-08-24T08:16:50Z</dcterms:created>
  <dcterms:modified xsi:type="dcterms:W3CDTF">2022-05-04T17:59:43Z</dcterms:modified>
</cp:coreProperties>
</file>