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597" r:id="rId5"/>
    <p:sldId id="558" r:id="rId6"/>
    <p:sldId id="563" r:id="rId7"/>
    <p:sldId id="612" r:id="rId8"/>
    <p:sldId id="644" r:id="rId9"/>
    <p:sldId id="465" r:id="rId10"/>
    <p:sldId id="645" r:id="rId11"/>
    <p:sldId id="646" r:id="rId12"/>
    <p:sldId id="2145706789" r:id="rId13"/>
    <p:sldId id="2145706786" r:id="rId14"/>
    <p:sldId id="2145706787" r:id="rId15"/>
    <p:sldId id="2145706788" r:id="rId16"/>
    <p:sldId id="1057" r:id="rId17"/>
    <p:sldId id="387" r:id="rId18"/>
  </p:sldIdLst>
  <p:sldSz cx="10693400" cy="6011863"/>
  <p:notesSz cx="6797675" cy="9928225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C5C"/>
    <a:srgbClr val="00ADD0"/>
    <a:srgbClr val="FFFFFF"/>
    <a:srgbClr val="399850"/>
    <a:srgbClr val="F0A116"/>
    <a:srgbClr val="AF1432"/>
    <a:srgbClr val="00355F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822"/>
      </p:cViewPr>
      <p:guideLst>
        <p:guide orient="horz" pos="1894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612EB-C8B8-4BA4-B6B8-10F47E4E3B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B6E8A8-82EF-44B3-8073-66759D2E2131}">
      <dgm:prSet phldrT="[Text]"/>
      <dgm:spPr/>
      <dgm:t>
        <a:bodyPr/>
        <a:lstStyle/>
        <a:p>
          <a:r>
            <a:rPr lang="cs-CZ" dirty="0"/>
            <a:t>Programový rámec OPD</a:t>
          </a:r>
        </a:p>
      </dgm:t>
    </dgm:pt>
    <dgm:pt modelId="{2F94B3E3-E018-4A6B-8F93-C8DB460AB08A}" type="parTrans" cxnId="{2958FE0F-1EA0-4AB3-857E-3D8E27D2E9B8}">
      <dgm:prSet/>
      <dgm:spPr/>
      <dgm:t>
        <a:bodyPr/>
        <a:lstStyle/>
        <a:p>
          <a:endParaRPr lang="cs-CZ"/>
        </a:p>
      </dgm:t>
    </dgm:pt>
    <dgm:pt modelId="{9D68658C-FF2E-4CF9-A427-EEC78F3046B7}" type="sibTrans" cxnId="{2958FE0F-1EA0-4AB3-857E-3D8E27D2E9B8}">
      <dgm:prSet/>
      <dgm:spPr/>
      <dgm:t>
        <a:bodyPr/>
        <a:lstStyle/>
        <a:p>
          <a:endParaRPr lang="cs-CZ"/>
        </a:p>
      </dgm:t>
    </dgm:pt>
    <dgm:pt modelId="{7EB3A522-7C62-4093-9F3E-F1BBEFF788E1}">
      <dgm:prSet phldrT="[Text]"/>
      <dgm:spPr/>
      <dgm:t>
        <a:bodyPr/>
        <a:lstStyle/>
        <a:p>
          <a:r>
            <a:rPr lang="cs-CZ" dirty="0"/>
            <a:t>Programový rámec IROP</a:t>
          </a:r>
        </a:p>
      </dgm:t>
    </dgm:pt>
    <dgm:pt modelId="{2F272079-C365-49B9-B243-B872A9084329}" type="parTrans" cxnId="{80FE6B87-FBAA-4B24-B2FA-29130D0DED68}">
      <dgm:prSet/>
      <dgm:spPr/>
      <dgm:t>
        <a:bodyPr/>
        <a:lstStyle/>
        <a:p>
          <a:endParaRPr lang="cs-CZ"/>
        </a:p>
      </dgm:t>
    </dgm:pt>
    <dgm:pt modelId="{A3FAD785-C44C-470F-A73F-038DDB573CF2}" type="sibTrans" cxnId="{80FE6B87-FBAA-4B24-B2FA-29130D0DED68}">
      <dgm:prSet/>
      <dgm:spPr/>
      <dgm:t>
        <a:bodyPr/>
        <a:lstStyle/>
        <a:p>
          <a:endParaRPr lang="cs-CZ"/>
        </a:p>
      </dgm:t>
    </dgm:pt>
    <dgm:pt modelId="{024E970C-E33D-4EC4-856B-8F73325D1549}">
      <dgm:prSet phldrT="[Text]"/>
      <dgm:spPr/>
      <dgm:t>
        <a:bodyPr/>
        <a:lstStyle/>
        <a:p>
          <a:r>
            <a:rPr lang="cs-CZ" dirty="0"/>
            <a:t>Programový rámec OPŽP</a:t>
          </a:r>
        </a:p>
      </dgm:t>
    </dgm:pt>
    <dgm:pt modelId="{880AAF11-243E-48F7-8EF0-A62F72A4ABE4}" type="parTrans" cxnId="{8153E110-BCFE-456E-A0EE-36CD1543EAEB}">
      <dgm:prSet/>
      <dgm:spPr/>
      <dgm:t>
        <a:bodyPr/>
        <a:lstStyle/>
        <a:p>
          <a:endParaRPr lang="cs-CZ"/>
        </a:p>
      </dgm:t>
    </dgm:pt>
    <dgm:pt modelId="{C6790A4F-9FE4-4F9E-BB04-4BA06DB593B9}" type="sibTrans" cxnId="{8153E110-BCFE-456E-A0EE-36CD1543EAEB}">
      <dgm:prSet/>
      <dgm:spPr/>
      <dgm:t>
        <a:bodyPr/>
        <a:lstStyle/>
        <a:p>
          <a:endParaRPr lang="cs-CZ"/>
        </a:p>
      </dgm:t>
    </dgm:pt>
    <dgm:pt modelId="{A59F546E-6E4D-4C62-82BE-B9AEAAD5FDB2}">
      <dgm:prSet phldrT="[Text]"/>
      <dgm:spPr/>
      <dgm:t>
        <a:bodyPr/>
        <a:lstStyle/>
        <a:p>
          <a:r>
            <a:rPr lang="cs-CZ" dirty="0"/>
            <a:t>Programový rámec OP JAK</a:t>
          </a:r>
        </a:p>
      </dgm:t>
    </dgm:pt>
    <dgm:pt modelId="{259C377A-5C70-417E-9D01-BA4C62864748}" type="parTrans" cxnId="{E57CCF1F-6F78-4EE9-882A-8E123CE9ACA5}">
      <dgm:prSet/>
      <dgm:spPr/>
      <dgm:t>
        <a:bodyPr/>
        <a:lstStyle/>
        <a:p>
          <a:endParaRPr lang="cs-CZ"/>
        </a:p>
      </dgm:t>
    </dgm:pt>
    <dgm:pt modelId="{C0FBEE1D-55A9-40AB-8D04-CB169147F22A}" type="sibTrans" cxnId="{E57CCF1F-6F78-4EE9-882A-8E123CE9ACA5}">
      <dgm:prSet/>
      <dgm:spPr/>
      <dgm:t>
        <a:bodyPr/>
        <a:lstStyle/>
        <a:p>
          <a:endParaRPr lang="cs-CZ"/>
        </a:p>
      </dgm:t>
    </dgm:pt>
    <dgm:pt modelId="{B67D2D2D-E0A5-4A53-9DC6-FF919212A36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Programový rámec OP TAK</a:t>
          </a:r>
        </a:p>
      </dgm:t>
    </dgm:pt>
    <dgm:pt modelId="{B169FAFD-A6DF-4856-8465-60A067757D56}" type="parTrans" cxnId="{D5B75407-3E98-4AA2-BC5A-0AA5E60EFF9D}">
      <dgm:prSet/>
      <dgm:spPr/>
      <dgm:t>
        <a:bodyPr/>
        <a:lstStyle/>
        <a:p>
          <a:endParaRPr lang="cs-CZ"/>
        </a:p>
      </dgm:t>
    </dgm:pt>
    <dgm:pt modelId="{0F0D0B45-6726-417B-B1A5-FFD2060BEE7E}" type="sibTrans" cxnId="{D5B75407-3E98-4AA2-BC5A-0AA5E60EFF9D}">
      <dgm:prSet/>
      <dgm:spPr/>
      <dgm:t>
        <a:bodyPr/>
        <a:lstStyle/>
        <a:p>
          <a:endParaRPr lang="cs-CZ"/>
        </a:p>
      </dgm:t>
    </dgm:pt>
    <dgm:pt modelId="{991956CE-AD49-4DD1-B65B-DA91F0D67A67}" type="pres">
      <dgm:prSet presAssocID="{8B5612EB-C8B8-4BA4-B6B8-10F47E4E3B9E}" presName="diagram" presStyleCnt="0">
        <dgm:presLayoutVars>
          <dgm:dir/>
          <dgm:resizeHandles val="exact"/>
        </dgm:presLayoutVars>
      </dgm:prSet>
      <dgm:spPr/>
    </dgm:pt>
    <dgm:pt modelId="{61A0E67D-0AF5-4069-950D-5BE8597235BC}" type="pres">
      <dgm:prSet presAssocID="{70B6E8A8-82EF-44B3-8073-66759D2E2131}" presName="node" presStyleLbl="node1" presStyleIdx="0" presStyleCnt="5">
        <dgm:presLayoutVars>
          <dgm:bulletEnabled val="1"/>
        </dgm:presLayoutVars>
      </dgm:prSet>
      <dgm:spPr/>
    </dgm:pt>
    <dgm:pt modelId="{3A09958F-8831-4BA5-8B24-4A79964C11F8}" type="pres">
      <dgm:prSet presAssocID="{9D68658C-FF2E-4CF9-A427-EEC78F3046B7}" presName="sibTrans" presStyleCnt="0"/>
      <dgm:spPr/>
    </dgm:pt>
    <dgm:pt modelId="{B3A4B8B9-15AD-4D2B-AEDC-86D718EB8DA8}" type="pres">
      <dgm:prSet presAssocID="{7EB3A522-7C62-4093-9F3E-F1BBEFF788E1}" presName="node" presStyleLbl="node1" presStyleIdx="1" presStyleCnt="5">
        <dgm:presLayoutVars>
          <dgm:bulletEnabled val="1"/>
        </dgm:presLayoutVars>
      </dgm:prSet>
      <dgm:spPr/>
    </dgm:pt>
    <dgm:pt modelId="{D83D505A-79AF-4415-8932-9859CBBA2A98}" type="pres">
      <dgm:prSet presAssocID="{A3FAD785-C44C-470F-A73F-038DDB573CF2}" presName="sibTrans" presStyleCnt="0"/>
      <dgm:spPr/>
    </dgm:pt>
    <dgm:pt modelId="{2EA336E6-091B-4236-9B88-98FC680BAC2B}" type="pres">
      <dgm:prSet presAssocID="{024E970C-E33D-4EC4-856B-8F73325D1549}" presName="node" presStyleLbl="node1" presStyleIdx="2" presStyleCnt="5">
        <dgm:presLayoutVars>
          <dgm:bulletEnabled val="1"/>
        </dgm:presLayoutVars>
      </dgm:prSet>
      <dgm:spPr/>
    </dgm:pt>
    <dgm:pt modelId="{D215C8AA-6BD6-4973-96B7-B53BE41040E9}" type="pres">
      <dgm:prSet presAssocID="{C6790A4F-9FE4-4F9E-BB04-4BA06DB593B9}" presName="sibTrans" presStyleCnt="0"/>
      <dgm:spPr/>
    </dgm:pt>
    <dgm:pt modelId="{8B7DFE4A-7265-4B80-8AA5-95A3C9CD2A5E}" type="pres">
      <dgm:prSet presAssocID="{A59F546E-6E4D-4C62-82BE-B9AEAAD5FDB2}" presName="node" presStyleLbl="node1" presStyleIdx="3" presStyleCnt="5">
        <dgm:presLayoutVars>
          <dgm:bulletEnabled val="1"/>
        </dgm:presLayoutVars>
      </dgm:prSet>
      <dgm:spPr/>
    </dgm:pt>
    <dgm:pt modelId="{BAA44453-F385-4E7C-A91A-82848AAF1A1F}" type="pres">
      <dgm:prSet presAssocID="{C0FBEE1D-55A9-40AB-8D04-CB169147F22A}" presName="sibTrans" presStyleCnt="0"/>
      <dgm:spPr/>
    </dgm:pt>
    <dgm:pt modelId="{A0267581-FBDF-40DD-867D-5AEC36A53DC9}" type="pres">
      <dgm:prSet presAssocID="{B67D2D2D-E0A5-4A53-9DC6-FF919212A36F}" presName="node" presStyleLbl="node1" presStyleIdx="4" presStyleCnt="5">
        <dgm:presLayoutVars>
          <dgm:bulletEnabled val="1"/>
        </dgm:presLayoutVars>
      </dgm:prSet>
      <dgm:spPr/>
    </dgm:pt>
  </dgm:ptLst>
  <dgm:cxnLst>
    <dgm:cxn modelId="{D5B75407-3E98-4AA2-BC5A-0AA5E60EFF9D}" srcId="{8B5612EB-C8B8-4BA4-B6B8-10F47E4E3B9E}" destId="{B67D2D2D-E0A5-4A53-9DC6-FF919212A36F}" srcOrd="4" destOrd="0" parTransId="{B169FAFD-A6DF-4856-8465-60A067757D56}" sibTransId="{0F0D0B45-6726-417B-B1A5-FFD2060BEE7E}"/>
    <dgm:cxn modelId="{2958FE0F-1EA0-4AB3-857E-3D8E27D2E9B8}" srcId="{8B5612EB-C8B8-4BA4-B6B8-10F47E4E3B9E}" destId="{70B6E8A8-82EF-44B3-8073-66759D2E2131}" srcOrd="0" destOrd="0" parTransId="{2F94B3E3-E018-4A6B-8F93-C8DB460AB08A}" sibTransId="{9D68658C-FF2E-4CF9-A427-EEC78F3046B7}"/>
    <dgm:cxn modelId="{8153E110-BCFE-456E-A0EE-36CD1543EAEB}" srcId="{8B5612EB-C8B8-4BA4-B6B8-10F47E4E3B9E}" destId="{024E970C-E33D-4EC4-856B-8F73325D1549}" srcOrd="2" destOrd="0" parTransId="{880AAF11-243E-48F7-8EF0-A62F72A4ABE4}" sibTransId="{C6790A4F-9FE4-4F9E-BB04-4BA06DB593B9}"/>
    <dgm:cxn modelId="{C0990C1C-2824-4042-81A8-06B9428DC07D}" type="presOf" srcId="{8B5612EB-C8B8-4BA4-B6B8-10F47E4E3B9E}" destId="{991956CE-AD49-4DD1-B65B-DA91F0D67A67}" srcOrd="0" destOrd="0" presId="urn:microsoft.com/office/officeart/2005/8/layout/default"/>
    <dgm:cxn modelId="{E57CCF1F-6F78-4EE9-882A-8E123CE9ACA5}" srcId="{8B5612EB-C8B8-4BA4-B6B8-10F47E4E3B9E}" destId="{A59F546E-6E4D-4C62-82BE-B9AEAAD5FDB2}" srcOrd="3" destOrd="0" parTransId="{259C377A-5C70-417E-9D01-BA4C62864748}" sibTransId="{C0FBEE1D-55A9-40AB-8D04-CB169147F22A}"/>
    <dgm:cxn modelId="{07456D22-A8B5-4F67-84C4-08881682C948}" type="presOf" srcId="{A59F546E-6E4D-4C62-82BE-B9AEAAD5FDB2}" destId="{8B7DFE4A-7265-4B80-8AA5-95A3C9CD2A5E}" srcOrd="0" destOrd="0" presId="urn:microsoft.com/office/officeart/2005/8/layout/default"/>
    <dgm:cxn modelId="{085D3665-9CC8-4198-98BF-30D84CBFDA4B}" type="presOf" srcId="{70B6E8A8-82EF-44B3-8073-66759D2E2131}" destId="{61A0E67D-0AF5-4069-950D-5BE8597235BC}" srcOrd="0" destOrd="0" presId="urn:microsoft.com/office/officeart/2005/8/layout/default"/>
    <dgm:cxn modelId="{80FE6B87-FBAA-4B24-B2FA-29130D0DED68}" srcId="{8B5612EB-C8B8-4BA4-B6B8-10F47E4E3B9E}" destId="{7EB3A522-7C62-4093-9F3E-F1BBEFF788E1}" srcOrd="1" destOrd="0" parTransId="{2F272079-C365-49B9-B243-B872A9084329}" sibTransId="{A3FAD785-C44C-470F-A73F-038DDB573CF2}"/>
    <dgm:cxn modelId="{45C12CBD-04B1-4D78-929D-E65B02D91A8B}" type="presOf" srcId="{B67D2D2D-E0A5-4A53-9DC6-FF919212A36F}" destId="{A0267581-FBDF-40DD-867D-5AEC36A53DC9}" srcOrd="0" destOrd="0" presId="urn:microsoft.com/office/officeart/2005/8/layout/default"/>
    <dgm:cxn modelId="{3E6519C2-76FC-4102-B7B1-6D3B9DB3734F}" type="presOf" srcId="{024E970C-E33D-4EC4-856B-8F73325D1549}" destId="{2EA336E6-091B-4236-9B88-98FC680BAC2B}" srcOrd="0" destOrd="0" presId="urn:microsoft.com/office/officeart/2005/8/layout/default"/>
    <dgm:cxn modelId="{A972FDE7-D46E-4662-9C9C-641E7EB5BCDC}" type="presOf" srcId="{7EB3A522-7C62-4093-9F3E-F1BBEFF788E1}" destId="{B3A4B8B9-15AD-4D2B-AEDC-86D718EB8DA8}" srcOrd="0" destOrd="0" presId="urn:microsoft.com/office/officeart/2005/8/layout/default"/>
    <dgm:cxn modelId="{7910D974-5743-4E20-B0F4-F88224AC42C7}" type="presParOf" srcId="{991956CE-AD49-4DD1-B65B-DA91F0D67A67}" destId="{61A0E67D-0AF5-4069-950D-5BE8597235BC}" srcOrd="0" destOrd="0" presId="urn:microsoft.com/office/officeart/2005/8/layout/default"/>
    <dgm:cxn modelId="{17DA488A-B257-48B3-8774-399BD442EE63}" type="presParOf" srcId="{991956CE-AD49-4DD1-B65B-DA91F0D67A67}" destId="{3A09958F-8831-4BA5-8B24-4A79964C11F8}" srcOrd="1" destOrd="0" presId="urn:microsoft.com/office/officeart/2005/8/layout/default"/>
    <dgm:cxn modelId="{F94800DB-CDF4-4CD7-AD43-5F9375C34F59}" type="presParOf" srcId="{991956CE-AD49-4DD1-B65B-DA91F0D67A67}" destId="{B3A4B8B9-15AD-4D2B-AEDC-86D718EB8DA8}" srcOrd="2" destOrd="0" presId="urn:microsoft.com/office/officeart/2005/8/layout/default"/>
    <dgm:cxn modelId="{4A17001C-B72A-4AEE-9431-7AB79C767538}" type="presParOf" srcId="{991956CE-AD49-4DD1-B65B-DA91F0D67A67}" destId="{D83D505A-79AF-4415-8932-9859CBBA2A98}" srcOrd="3" destOrd="0" presId="urn:microsoft.com/office/officeart/2005/8/layout/default"/>
    <dgm:cxn modelId="{858AF485-73CD-46DA-8FB6-44C4FA17DA3E}" type="presParOf" srcId="{991956CE-AD49-4DD1-B65B-DA91F0D67A67}" destId="{2EA336E6-091B-4236-9B88-98FC680BAC2B}" srcOrd="4" destOrd="0" presId="urn:microsoft.com/office/officeart/2005/8/layout/default"/>
    <dgm:cxn modelId="{A96C72D6-9612-4632-8B01-71BC329C0CCF}" type="presParOf" srcId="{991956CE-AD49-4DD1-B65B-DA91F0D67A67}" destId="{D215C8AA-6BD6-4973-96B7-B53BE41040E9}" srcOrd="5" destOrd="0" presId="urn:microsoft.com/office/officeart/2005/8/layout/default"/>
    <dgm:cxn modelId="{11DF4478-407F-42EC-BA5E-8BD050A9FAA8}" type="presParOf" srcId="{991956CE-AD49-4DD1-B65B-DA91F0D67A67}" destId="{8B7DFE4A-7265-4B80-8AA5-95A3C9CD2A5E}" srcOrd="6" destOrd="0" presId="urn:microsoft.com/office/officeart/2005/8/layout/default"/>
    <dgm:cxn modelId="{FD9587DE-A268-479A-8520-D89475FE39A4}" type="presParOf" srcId="{991956CE-AD49-4DD1-B65B-DA91F0D67A67}" destId="{BAA44453-F385-4E7C-A91A-82848AAF1A1F}" srcOrd="7" destOrd="0" presId="urn:microsoft.com/office/officeart/2005/8/layout/default"/>
    <dgm:cxn modelId="{01565D8C-00F2-4D7B-B5E5-D42DCF050215}" type="presParOf" srcId="{991956CE-AD49-4DD1-B65B-DA91F0D67A67}" destId="{A0267581-FBDF-40DD-867D-5AEC36A53D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612EB-C8B8-4BA4-B6B8-10F47E4E3B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B6E8A8-82EF-44B3-8073-66759D2E2131}">
      <dgm:prSet phldrT="[Text]"/>
      <dgm:spPr/>
      <dgm:t>
        <a:bodyPr/>
        <a:lstStyle/>
        <a:p>
          <a:r>
            <a:rPr lang="cs-CZ" b="1" dirty="0"/>
            <a:t>Programový rámec OPD</a:t>
          </a:r>
        </a:p>
        <a:p>
          <a:r>
            <a:rPr lang="cs-CZ" dirty="0"/>
            <a:t>2,777 mld. Kč</a:t>
          </a:r>
        </a:p>
        <a:p>
          <a:r>
            <a:rPr lang="cs-CZ" b="1" dirty="0">
              <a:solidFill>
                <a:schemeClr val="accent6"/>
              </a:solidFill>
            </a:rPr>
            <a:t>2 opatření</a:t>
          </a:r>
        </a:p>
        <a:p>
          <a:r>
            <a:rPr lang="cs-CZ" b="1" dirty="0">
              <a:solidFill>
                <a:schemeClr val="accent6"/>
              </a:solidFill>
            </a:rPr>
            <a:t>9 projektů za 2,808 mld. Kč</a:t>
          </a:r>
        </a:p>
      </dgm:t>
    </dgm:pt>
    <dgm:pt modelId="{2F94B3E3-E018-4A6B-8F93-C8DB460AB08A}" type="parTrans" cxnId="{2958FE0F-1EA0-4AB3-857E-3D8E27D2E9B8}">
      <dgm:prSet/>
      <dgm:spPr/>
      <dgm:t>
        <a:bodyPr/>
        <a:lstStyle/>
        <a:p>
          <a:endParaRPr lang="cs-CZ"/>
        </a:p>
      </dgm:t>
    </dgm:pt>
    <dgm:pt modelId="{9D68658C-FF2E-4CF9-A427-EEC78F3046B7}" type="sibTrans" cxnId="{2958FE0F-1EA0-4AB3-857E-3D8E27D2E9B8}">
      <dgm:prSet/>
      <dgm:spPr/>
      <dgm:t>
        <a:bodyPr/>
        <a:lstStyle/>
        <a:p>
          <a:endParaRPr lang="cs-CZ"/>
        </a:p>
      </dgm:t>
    </dgm:pt>
    <dgm:pt modelId="{7EB3A522-7C62-4093-9F3E-F1BBEFF788E1}">
      <dgm:prSet phldrT="[Text]"/>
      <dgm:spPr/>
      <dgm:t>
        <a:bodyPr/>
        <a:lstStyle/>
        <a:p>
          <a:r>
            <a:rPr lang="cs-CZ" b="1" dirty="0"/>
            <a:t>Programový rámec IROP</a:t>
          </a:r>
        </a:p>
        <a:p>
          <a:r>
            <a:rPr lang="cs-CZ" dirty="0"/>
            <a:t>4,280 mld. Kč</a:t>
          </a:r>
        </a:p>
        <a:p>
          <a:r>
            <a:rPr lang="cs-CZ" b="1" dirty="0">
              <a:solidFill>
                <a:schemeClr val="accent6"/>
              </a:solidFill>
            </a:rPr>
            <a:t>15 opatření</a:t>
          </a:r>
        </a:p>
        <a:p>
          <a:r>
            <a:rPr lang="cs-CZ" b="1" dirty="0">
              <a:solidFill>
                <a:schemeClr val="accent6"/>
              </a:solidFill>
            </a:rPr>
            <a:t>184 projektů </a:t>
          </a:r>
          <a:br>
            <a:rPr lang="cs-CZ" b="1" dirty="0">
              <a:solidFill>
                <a:schemeClr val="accent6"/>
              </a:solidFill>
            </a:rPr>
          </a:br>
          <a:r>
            <a:rPr lang="cs-CZ" b="1" dirty="0">
              <a:solidFill>
                <a:schemeClr val="accent6"/>
              </a:solidFill>
            </a:rPr>
            <a:t>za 4,672 mld. Kč</a:t>
          </a:r>
        </a:p>
      </dgm:t>
    </dgm:pt>
    <dgm:pt modelId="{2F272079-C365-49B9-B243-B872A9084329}" type="parTrans" cxnId="{80FE6B87-FBAA-4B24-B2FA-29130D0DED68}">
      <dgm:prSet/>
      <dgm:spPr/>
      <dgm:t>
        <a:bodyPr/>
        <a:lstStyle/>
        <a:p>
          <a:endParaRPr lang="cs-CZ"/>
        </a:p>
      </dgm:t>
    </dgm:pt>
    <dgm:pt modelId="{A3FAD785-C44C-470F-A73F-038DDB573CF2}" type="sibTrans" cxnId="{80FE6B87-FBAA-4B24-B2FA-29130D0DED68}">
      <dgm:prSet/>
      <dgm:spPr/>
      <dgm:t>
        <a:bodyPr/>
        <a:lstStyle/>
        <a:p>
          <a:endParaRPr lang="cs-CZ"/>
        </a:p>
      </dgm:t>
    </dgm:pt>
    <dgm:pt modelId="{024E970C-E33D-4EC4-856B-8F73325D1549}">
      <dgm:prSet phldrT="[Text]"/>
      <dgm:spPr/>
      <dgm:t>
        <a:bodyPr/>
        <a:lstStyle/>
        <a:p>
          <a:r>
            <a:rPr lang="cs-CZ" b="1" dirty="0"/>
            <a:t>Programový rámec OPŽP</a:t>
          </a:r>
        </a:p>
        <a:p>
          <a:r>
            <a:rPr lang="cs-CZ" dirty="0"/>
            <a:t>nestanoveno</a:t>
          </a:r>
        </a:p>
        <a:p>
          <a:r>
            <a:rPr lang="cs-CZ" b="1" dirty="0">
              <a:solidFill>
                <a:schemeClr val="accent6"/>
              </a:solidFill>
            </a:rPr>
            <a:t>2 opatření</a:t>
          </a:r>
        </a:p>
        <a:p>
          <a:r>
            <a:rPr lang="cs-CZ" b="1" dirty="0">
              <a:solidFill>
                <a:schemeClr val="accent6"/>
              </a:solidFill>
            </a:rPr>
            <a:t>26 projektů za 132 mil. Kč</a:t>
          </a:r>
        </a:p>
      </dgm:t>
    </dgm:pt>
    <dgm:pt modelId="{880AAF11-243E-48F7-8EF0-A62F72A4ABE4}" type="parTrans" cxnId="{8153E110-BCFE-456E-A0EE-36CD1543EAEB}">
      <dgm:prSet/>
      <dgm:spPr/>
      <dgm:t>
        <a:bodyPr/>
        <a:lstStyle/>
        <a:p>
          <a:endParaRPr lang="cs-CZ"/>
        </a:p>
      </dgm:t>
    </dgm:pt>
    <dgm:pt modelId="{C6790A4F-9FE4-4F9E-BB04-4BA06DB593B9}" type="sibTrans" cxnId="{8153E110-BCFE-456E-A0EE-36CD1543EAEB}">
      <dgm:prSet/>
      <dgm:spPr/>
      <dgm:t>
        <a:bodyPr/>
        <a:lstStyle/>
        <a:p>
          <a:endParaRPr lang="cs-CZ"/>
        </a:p>
      </dgm:t>
    </dgm:pt>
    <dgm:pt modelId="{A59F546E-6E4D-4C62-82BE-B9AEAAD5FDB2}">
      <dgm:prSet phldrT="[Text]"/>
      <dgm:spPr/>
      <dgm:t>
        <a:bodyPr/>
        <a:lstStyle/>
        <a:p>
          <a:r>
            <a:rPr lang="cs-CZ" b="1" dirty="0"/>
            <a:t>Programový rámec OP JAK</a:t>
          </a:r>
        </a:p>
        <a:p>
          <a:r>
            <a:rPr lang="cs-CZ" dirty="0"/>
            <a:t>0,533 mld. Kč (CZV)</a:t>
          </a:r>
        </a:p>
        <a:p>
          <a:r>
            <a:rPr lang="cs-CZ" b="1" dirty="0">
              <a:solidFill>
                <a:schemeClr val="accent6"/>
              </a:solidFill>
            </a:rPr>
            <a:t>1 opatření</a:t>
          </a:r>
        </a:p>
        <a:p>
          <a:r>
            <a:rPr lang="cs-CZ" b="1" dirty="0">
              <a:solidFill>
                <a:schemeClr val="accent6"/>
              </a:solidFill>
            </a:rPr>
            <a:t>7 projektů za 544 mil. Kč (EU)</a:t>
          </a:r>
        </a:p>
      </dgm:t>
    </dgm:pt>
    <dgm:pt modelId="{259C377A-5C70-417E-9D01-BA4C62864748}" type="parTrans" cxnId="{E57CCF1F-6F78-4EE9-882A-8E123CE9ACA5}">
      <dgm:prSet/>
      <dgm:spPr/>
      <dgm:t>
        <a:bodyPr/>
        <a:lstStyle/>
        <a:p>
          <a:endParaRPr lang="cs-CZ"/>
        </a:p>
      </dgm:t>
    </dgm:pt>
    <dgm:pt modelId="{C0FBEE1D-55A9-40AB-8D04-CB169147F22A}" type="sibTrans" cxnId="{E57CCF1F-6F78-4EE9-882A-8E123CE9ACA5}">
      <dgm:prSet/>
      <dgm:spPr/>
      <dgm:t>
        <a:bodyPr/>
        <a:lstStyle/>
        <a:p>
          <a:endParaRPr lang="cs-CZ"/>
        </a:p>
      </dgm:t>
    </dgm:pt>
    <dgm:pt modelId="{B67D2D2D-E0A5-4A53-9DC6-FF919212A36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Programový rámec OP TAK</a:t>
          </a:r>
        </a:p>
        <a:p>
          <a:r>
            <a:rPr lang="cs-CZ" dirty="0">
              <a:solidFill>
                <a:schemeClr val="tx1"/>
              </a:solidFill>
            </a:rPr>
            <a:t>Nestanoveno (1,5 mld. Kč EU pro všechna ITI)</a:t>
          </a:r>
        </a:p>
        <a:p>
          <a:r>
            <a:rPr lang="cs-CZ" b="1" dirty="0">
              <a:solidFill>
                <a:schemeClr val="tx1"/>
              </a:solidFill>
            </a:rPr>
            <a:t>1 projekt za 151 mil. Kč</a:t>
          </a:r>
        </a:p>
      </dgm:t>
    </dgm:pt>
    <dgm:pt modelId="{B169FAFD-A6DF-4856-8465-60A067757D56}" type="parTrans" cxnId="{D5B75407-3E98-4AA2-BC5A-0AA5E60EFF9D}">
      <dgm:prSet/>
      <dgm:spPr/>
      <dgm:t>
        <a:bodyPr/>
        <a:lstStyle/>
        <a:p>
          <a:endParaRPr lang="cs-CZ"/>
        </a:p>
      </dgm:t>
    </dgm:pt>
    <dgm:pt modelId="{0F0D0B45-6726-417B-B1A5-FFD2060BEE7E}" type="sibTrans" cxnId="{D5B75407-3E98-4AA2-BC5A-0AA5E60EFF9D}">
      <dgm:prSet/>
      <dgm:spPr/>
      <dgm:t>
        <a:bodyPr/>
        <a:lstStyle/>
        <a:p>
          <a:endParaRPr lang="cs-CZ"/>
        </a:p>
      </dgm:t>
    </dgm:pt>
    <dgm:pt modelId="{991956CE-AD49-4DD1-B65B-DA91F0D67A67}" type="pres">
      <dgm:prSet presAssocID="{8B5612EB-C8B8-4BA4-B6B8-10F47E4E3B9E}" presName="diagram" presStyleCnt="0">
        <dgm:presLayoutVars>
          <dgm:dir/>
          <dgm:resizeHandles val="exact"/>
        </dgm:presLayoutVars>
      </dgm:prSet>
      <dgm:spPr/>
    </dgm:pt>
    <dgm:pt modelId="{61A0E67D-0AF5-4069-950D-5BE8597235BC}" type="pres">
      <dgm:prSet presAssocID="{70B6E8A8-82EF-44B3-8073-66759D2E2131}" presName="node" presStyleLbl="node1" presStyleIdx="0" presStyleCnt="5">
        <dgm:presLayoutVars>
          <dgm:bulletEnabled val="1"/>
        </dgm:presLayoutVars>
      </dgm:prSet>
      <dgm:spPr/>
    </dgm:pt>
    <dgm:pt modelId="{3A09958F-8831-4BA5-8B24-4A79964C11F8}" type="pres">
      <dgm:prSet presAssocID="{9D68658C-FF2E-4CF9-A427-EEC78F3046B7}" presName="sibTrans" presStyleCnt="0"/>
      <dgm:spPr/>
    </dgm:pt>
    <dgm:pt modelId="{B3A4B8B9-15AD-4D2B-AEDC-86D718EB8DA8}" type="pres">
      <dgm:prSet presAssocID="{7EB3A522-7C62-4093-9F3E-F1BBEFF788E1}" presName="node" presStyleLbl="node1" presStyleIdx="1" presStyleCnt="5">
        <dgm:presLayoutVars>
          <dgm:bulletEnabled val="1"/>
        </dgm:presLayoutVars>
      </dgm:prSet>
      <dgm:spPr/>
    </dgm:pt>
    <dgm:pt modelId="{D83D505A-79AF-4415-8932-9859CBBA2A98}" type="pres">
      <dgm:prSet presAssocID="{A3FAD785-C44C-470F-A73F-038DDB573CF2}" presName="sibTrans" presStyleCnt="0"/>
      <dgm:spPr/>
    </dgm:pt>
    <dgm:pt modelId="{2EA336E6-091B-4236-9B88-98FC680BAC2B}" type="pres">
      <dgm:prSet presAssocID="{024E970C-E33D-4EC4-856B-8F73325D1549}" presName="node" presStyleLbl="node1" presStyleIdx="2" presStyleCnt="5">
        <dgm:presLayoutVars>
          <dgm:bulletEnabled val="1"/>
        </dgm:presLayoutVars>
      </dgm:prSet>
      <dgm:spPr/>
    </dgm:pt>
    <dgm:pt modelId="{D215C8AA-6BD6-4973-96B7-B53BE41040E9}" type="pres">
      <dgm:prSet presAssocID="{C6790A4F-9FE4-4F9E-BB04-4BA06DB593B9}" presName="sibTrans" presStyleCnt="0"/>
      <dgm:spPr/>
    </dgm:pt>
    <dgm:pt modelId="{8B7DFE4A-7265-4B80-8AA5-95A3C9CD2A5E}" type="pres">
      <dgm:prSet presAssocID="{A59F546E-6E4D-4C62-82BE-B9AEAAD5FDB2}" presName="node" presStyleLbl="node1" presStyleIdx="3" presStyleCnt="5">
        <dgm:presLayoutVars>
          <dgm:bulletEnabled val="1"/>
        </dgm:presLayoutVars>
      </dgm:prSet>
      <dgm:spPr/>
    </dgm:pt>
    <dgm:pt modelId="{BAA44453-F385-4E7C-A91A-82848AAF1A1F}" type="pres">
      <dgm:prSet presAssocID="{C0FBEE1D-55A9-40AB-8D04-CB169147F22A}" presName="sibTrans" presStyleCnt="0"/>
      <dgm:spPr/>
    </dgm:pt>
    <dgm:pt modelId="{A0267581-FBDF-40DD-867D-5AEC36A53DC9}" type="pres">
      <dgm:prSet presAssocID="{B67D2D2D-E0A5-4A53-9DC6-FF919212A36F}" presName="node" presStyleLbl="node1" presStyleIdx="4" presStyleCnt="5">
        <dgm:presLayoutVars>
          <dgm:bulletEnabled val="1"/>
        </dgm:presLayoutVars>
      </dgm:prSet>
      <dgm:spPr/>
    </dgm:pt>
  </dgm:ptLst>
  <dgm:cxnLst>
    <dgm:cxn modelId="{D5B75407-3E98-4AA2-BC5A-0AA5E60EFF9D}" srcId="{8B5612EB-C8B8-4BA4-B6B8-10F47E4E3B9E}" destId="{B67D2D2D-E0A5-4A53-9DC6-FF919212A36F}" srcOrd="4" destOrd="0" parTransId="{B169FAFD-A6DF-4856-8465-60A067757D56}" sibTransId="{0F0D0B45-6726-417B-B1A5-FFD2060BEE7E}"/>
    <dgm:cxn modelId="{2958FE0F-1EA0-4AB3-857E-3D8E27D2E9B8}" srcId="{8B5612EB-C8B8-4BA4-B6B8-10F47E4E3B9E}" destId="{70B6E8A8-82EF-44B3-8073-66759D2E2131}" srcOrd="0" destOrd="0" parTransId="{2F94B3E3-E018-4A6B-8F93-C8DB460AB08A}" sibTransId="{9D68658C-FF2E-4CF9-A427-EEC78F3046B7}"/>
    <dgm:cxn modelId="{8153E110-BCFE-456E-A0EE-36CD1543EAEB}" srcId="{8B5612EB-C8B8-4BA4-B6B8-10F47E4E3B9E}" destId="{024E970C-E33D-4EC4-856B-8F73325D1549}" srcOrd="2" destOrd="0" parTransId="{880AAF11-243E-48F7-8EF0-A62F72A4ABE4}" sibTransId="{C6790A4F-9FE4-4F9E-BB04-4BA06DB593B9}"/>
    <dgm:cxn modelId="{C0990C1C-2824-4042-81A8-06B9428DC07D}" type="presOf" srcId="{8B5612EB-C8B8-4BA4-B6B8-10F47E4E3B9E}" destId="{991956CE-AD49-4DD1-B65B-DA91F0D67A67}" srcOrd="0" destOrd="0" presId="urn:microsoft.com/office/officeart/2005/8/layout/default"/>
    <dgm:cxn modelId="{E57CCF1F-6F78-4EE9-882A-8E123CE9ACA5}" srcId="{8B5612EB-C8B8-4BA4-B6B8-10F47E4E3B9E}" destId="{A59F546E-6E4D-4C62-82BE-B9AEAAD5FDB2}" srcOrd="3" destOrd="0" parTransId="{259C377A-5C70-417E-9D01-BA4C62864748}" sibTransId="{C0FBEE1D-55A9-40AB-8D04-CB169147F22A}"/>
    <dgm:cxn modelId="{07456D22-A8B5-4F67-84C4-08881682C948}" type="presOf" srcId="{A59F546E-6E4D-4C62-82BE-B9AEAAD5FDB2}" destId="{8B7DFE4A-7265-4B80-8AA5-95A3C9CD2A5E}" srcOrd="0" destOrd="0" presId="urn:microsoft.com/office/officeart/2005/8/layout/default"/>
    <dgm:cxn modelId="{085D3665-9CC8-4198-98BF-30D84CBFDA4B}" type="presOf" srcId="{70B6E8A8-82EF-44B3-8073-66759D2E2131}" destId="{61A0E67D-0AF5-4069-950D-5BE8597235BC}" srcOrd="0" destOrd="0" presId="urn:microsoft.com/office/officeart/2005/8/layout/default"/>
    <dgm:cxn modelId="{80FE6B87-FBAA-4B24-B2FA-29130D0DED68}" srcId="{8B5612EB-C8B8-4BA4-B6B8-10F47E4E3B9E}" destId="{7EB3A522-7C62-4093-9F3E-F1BBEFF788E1}" srcOrd="1" destOrd="0" parTransId="{2F272079-C365-49B9-B243-B872A9084329}" sibTransId="{A3FAD785-C44C-470F-A73F-038DDB573CF2}"/>
    <dgm:cxn modelId="{45C12CBD-04B1-4D78-929D-E65B02D91A8B}" type="presOf" srcId="{B67D2D2D-E0A5-4A53-9DC6-FF919212A36F}" destId="{A0267581-FBDF-40DD-867D-5AEC36A53DC9}" srcOrd="0" destOrd="0" presId="urn:microsoft.com/office/officeart/2005/8/layout/default"/>
    <dgm:cxn modelId="{3E6519C2-76FC-4102-B7B1-6D3B9DB3734F}" type="presOf" srcId="{024E970C-E33D-4EC4-856B-8F73325D1549}" destId="{2EA336E6-091B-4236-9B88-98FC680BAC2B}" srcOrd="0" destOrd="0" presId="urn:microsoft.com/office/officeart/2005/8/layout/default"/>
    <dgm:cxn modelId="{A972FDE7-D46E-4662-9C9C-641E7EB5BCDC}" type="presOf" srcId="{7EB3A522-7C62-4093-9F3E-F1BBEFF788E1}" destId="{B3A4B8B9-15AD-4D2B-AEDC-86D718EB8DA8}" srcOrd="0" destOrd="0" presId="urn:microsoft.com/office/officeart/2005/8/layout/default"/>
    <dgm:cxn modelId="{7910D974-5743-4E20-B0F4-F88224AC42C7}" type="presParOf" srcId="{991956CE-AD49-4DD1-B65B-DA91F0D67A67}" destId="{61A0E67D-0AF5-4069-950D-5BE8597235BC}" srcOrd="0" destOrd="0" presId="urn:microsoft.com/office/officeart/2005/8/layout/default"/>
    <dgm:cxn modelId="{17DA488A-B257-48B3-8774-399BD442EE63}" type="presParOf" srcId="{991956CE-AD49-4DD1-B65B-DA91F0D67A67}" destId="{3A09958F-8831-4BA5-8B24-4A79964C11F8}" srcOrd="1" destOrd="0" presId="urn:microsoft.com/office/officeart/2005/8/layout/default"/>
    <dgm:cxn modelId="{F94800DB-CDF4-4CD7-AD43-5F9375C34F59}" type="presParOf" srcId="{991956CE-AD49-4DD1-B65B-DA91F0D67A67}" destId="{B3A4B8B9-15AD-4D2B-AEDC-86D718EB8DA8}" srcOrd="2" destOrd="0" presId="urn:microsoft.com/office/officeart/2005/8/layout/default"/>
    <dgm:cxn modelId="{4A17001C-B72A-4AEE-9431-7AB79C767538}" type="presParOf" srcId="{991956CE-AD49-4DD1-B65B-DA91F0D67A67}" destId="{D83D505A-79AF-4415-8932-9859CBBA2A98}" srcOrd="3" destOrd="0" presId="urn:microsoft.com/office/officeart/2005/8/layout/default"/>
    <dgm:cxn modelId="{858AF485-73CD-46DA-8FB6-44C4FA17DA3E}" type="presParOf" srcId="{991956CE-AD49-4DD1-B65B-DA91F0D67A67}" destId="{2EA336E6-091B-4236-9B88-98FC680BAC2B}" srcOrd="4" destOrd="0" presId="urn:microsoft.com/office/officeart/2005/8/layout/default"/>
    <dgm:cxn modelId="{A96C72D6-9612-4632-8B01-71BC329C0CCF}" type="presParOf" srcId="{991956CE-AD49-4DD1-B65B-DA91F0D67A67}" destId="{D215C8AA-6BD6-4973-96B7-B53BE41040E9}" srcOrd="5" destOrd="0" presId="urn:microsoft.com/office/officeart/2005/8/layout/default"/>
    <dgm:cxn modelId="{11DF4478-407F-42EC-BA5E-8BD050A9FAA8}" type="presParOf" srcId="{991956CE-AD49-4DD1-B65B-DA91F0D67A67}" destId="{8B7DFE4A-7265-4B80-8AA5-95A3C9CD2A5E}" srcOrd="6" destOrd="0" presId="urn:microsoft.com/office/officeart/2005/8/layout/default"/>
    <dgm:cxn modelId="{FD9587DE-A268-479A-8520-D89475FE39A4}" type="presParOf" srcId="{991956CE-AD49-4DD1-B65B-DA91F0D67A67}" destId="{BAA44453-F385-4E7C-A91A-82848AAF1A1F}" srcOrd="7" destOrd="0" presId="urn:microsoft.com/office/officeart/2005/8/layout/default"/>
    <dgm:cxn modelId="{01565D8C-00F2-4D7B-B5E5-D42DCF050215}" type="presParOf" srcId="{991956CE-AD49-4DD1-B65B-DA91F0D67A67}" destId="{A0267581-FBDF-40DD-867D-5AEC36A53D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C7AC9-70C3-483D-867F-67842D13D7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A11CB8-3024-418B-94B9-E85721DE4B3F}">
      <dgm:prSet/>
      <dgm:spPr/>
      <dgm:t>
        <a:bodyPr/>
        <a:lstStyle/>
        <a:p>
          <a:r>
            <a:rPr lang="cs-CZ"/>
            <a:t>15 opatření</a:t>
          </a:r>
        </a:p>
      </dgm:t>
    </dgm:pt>
    <dgm:pt modelId="{0C3AEE58-4CF2-4223-AD5B-8CE21A76DEAF}" type="parTrans" cxnId="{093F154C-8447-4C3B-945C-D75890638B48}">
      <dgm:prSet/>
      <dgm:spPr/>
      <dgm:t>
        <a:bodyPr/>
        <a:lstStyle/>
        <a:p>
          <a:endParaRPr lang="cs-CZ"/>
        </a:p>
      </dgm:t>
    </dgm:pt>
    <dgm:pt modelId="{D15D0658-AE69-435F-B3AC-E2C47CA441B6}" type="sibTrans" cxnId="{093F154C-8447-4C3B-945C-D75890638B48}">
      <dgm:prSet/>
      <dgm:spPr/>
      <dgm:t>
        <a:bodyPr/>
        <a:lstStyle/>
        <a:p>
          <a:endParaRPr lang="cs-CZ"/>
        </a:p>
      </dgm:t>
    </dgm:pt>
    <dgm:pt modelId="{D1874B9B-1853-4EB8-ABA0-4137C56860D8}">
      <dgm:prSet/>
      <dgm:spPr/>
      <dgm:t>
        <a:bodyPr/>
        <a:lstStyle/>
        <a:p>
          <a:r>
            <a:rPr lang="cs-CZ" dirty="0"/>
            <a:t>184 projektů za 4.672 mil. Kč v Seznamu SP</a:t>
          </a:r>
        </a:p>
      </dgm:t>
    </dgm:pt>
    <dgm:pt modelId="{D9BF5CB6-9099-49C2-BF7F-41C6ED149938}" type="parTrans" cxnId="{53454B9E-2129-46B3-BB87-637392BF86B4}">
      <dgm:prSet/>
      <dgm:spPr/>
      <dgm:t>
        <a:bodyPr/>
        <a:lstStyle/>
        <a:p>
          <a:endParaRPr lang="cs-CZ"/>
        </a:p>
      </dgm:t>
    </dgm:pt>
    <dgm:pt modelId="{8C984CFE-6E93-422F-A8C4-75DD50213E8F}" type="sibTrans" cxnId="{53454B9E-2129-46B3-BB87-637392BF86B4}">
      <dgm:prSet/>
      <dgm:spPr/>
      <dgm:t>
        <a:bodyPr/>
        <a:lstStyle/>
        <a:p>
          <a:endParaRPr lang="cs-CZ"/>
        </a:p>
      </dgm:t>
    </dgm:pt>
    <dgm:pt modelId="{66526B78-F9D2-49FF-9B6F-70E40D1B3411}">
      <dgm:prSet/>
      <dgm:spPr/>
      <dgm:t>
        <a:bodyPr/>
        <a:lstStyle/>
        <a:p>
          <a:r>
            <a:rPr lang="cs-CZ" dirty="0"/>
            <a:t>Vydáno 101 (+5) Vyjádření ŘV za 1.256 (+84) mil. Kč</a:t>
          </a:r>
        </a:p>
      </dgm:t>
    </dgm:pt>
    <dgm:pt modelId="{0D4EDA51-79B7-4E7F-86FB-03261E420BB9}" type="parTrans" cxnId="{A47CA66C-2CCB-4004-AA7C-E1C0487BED55}">
      <dgm:prSet/>
      <dgm:spPr/>
      <dgm:t>
        <a:bodyPr/>
        <a:lstStyle/>
        <a:p>
          <a:endParaRPr lang="cs-CZ"/>
        </a:p>
      </dgm:t>
    </dgm:pt>
    <dgm:pt modelId="{CAC3C735-EB26-455D-8D1C-70E67E1EF866}" type="sibTrans" cxnId="{A47CA66C-2CCB-4004-AA7C-E1C0487BED55}">
      <dgm:prSet/>
      <dgm:spPr/>
      <dgm:t>
        <a:bodyPr/>
        <a:lstStyle/>
        <a:p>
          <a:endParaRPr lang="cs-CZ"/>
        </a:p>
      </dgm:t>
    </dgm:pt>
    <dgm:pt modelId="{E5529D92-530A-4425-868A-60797BE64605}">
      <dgm:prSet/>
      <dgm:spPr/>
      <dgm:t>
        <a:bodyPr/>
        <a:lstStyle/>
        <a:p>
          <a:r>
            <a:rPr lang="cs-CZ" dirty="0"/>
            <a:t>Registrováno do ISKP21+: 99 (+16) projektů za 1.223 (+291) mil. Kč</a:t>
          </a:r>
        </a:p>
      </dgm:t>
    </dgm:pt>
    <dgm:pt modelId="{5E0BFB24-BAAD-42F3-AAB0-3475248E5F93}" type="parTrans" cxnId="{91658864-0502-495E-9445-C457A13B478D}">
      <dgm:prSet/>
      <dgm:spPr/>
      <dgm:t>
        <a:bodyPr/>
        <a:lstStyle/>
        <a:p>
          <a:endParaRPr lang="cs-CZ"/>
        </a:p>
      </dgm:t>
    </dgm:pt>
    <dgm:pt modelId="{4BEB1406-0A3C-4F9D-A930-93D06629DD5B}" type="sibTrans" cxnId="{91658864-0502-495E-9445-C457A13B478D}">
      <dgm:prSet/>
      <dgm:spPr/>
      <dgm:t>
        <a:bodyPr/>
        <a:lstStyle/>
        <a:p>
          <a:endParaRPr lang="cs-CZ"/>
        </a:p>
      </dgm:t>
    </dgm:pt>
    <dgm:pt modelId="{6CDAB74B-A515-4A52-A773-5F7B80E0ACE5}">
      <dgm:prSet/>
      <dgm:spPr/>
      <dgm:t>
        <a:bodyPr/>
        <a:lstStyle/>
        <a:p>
          <a:r>
            <a:rPr lang="cs-CZ" dirty="0"/>
            <a:t>S právním aktem: 83 (+43) projektů za 786 mil. Kč</a:t>
          </a:r>
        </a:p>
      </dgm:t>
    </dgm:pt>
    <dgm:pt modelId="{20FD57E8-F468-40A7-9C2F-7BD174CD418C}" type="parTrans" cxnId="{855CDEA1-0FEF-497F-80A4-89AFB252169B}">
      <dgm:prSet/>
      <dgm:spPr/>
      <dgm:t>
        <a:bodyPr/>
        <a:lstStyle/>
        <a:p>
          <a:endParaRPr lang="cs-CZ"/>
        </a:p>
      </dgm:t>
    </dgm:pt>
    <dgm:pt modelId="{DCB89DFF-7506-40FC-BEA7-9DC1616EE7EF}" type="sibTrans" cxnId="{855CDEA1-0FEF-497F-80A4-89AFB252169B}">
      <dgm:prSet/>
      <dgm:spPr/>
      <dgm:t>
        <a:bodyPr/>
        <a:lstStyle/>
        <a:p>
          <a:endParaRPr lang="cs-CZ"/>
        </a:p>
      </dgm:t>
    </dgm:pt>
    <dgm:pt modelId="{3446DDAA-E7A2-40D3-A9F9-4AE57ED55975}" type="pres">
      <dgm:prSet presAssocID="{5E5C7AC9-70C3-483D-867F-67842D13D72C}" presName="linear" presStyleCnt="0">
        <dgm:presLayoutVars>
          <dgm:animLvl val="lvl"/>
          <dgm:resizeHandles val="exact"/>
        </dgm:presLayoutVars>
      </dgm:prSet>
      <dgm:spPr/>
    </dgm:pt>
    <dgm:pt modelId="{83581023-EAB3-4120-8BA7-91604918FF2B}" type="pres">
      <dgm:prSet presAssocID="{E8A11CB8-3024-418B-94B9-E85721DE4B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3FFAC16-5A29-4F1B-AF6B-B8A3A3CDD6CE}" type="pres">
      <dgm:prSet presAssocID="{D15D0658-AE69-435F-B3AC-E2C47CA441B6}" presName="spacer" presStyleCnt="0"/>
      <dgm:spPr/>
    </dgm:pt>
    <dgm:pt modelId="{AD4F56C3-0192-4A07-A278-2D2DB000E815}" type="pres">
      <dgm:prSet presAssocID="{D1874B9B-1853-4EB8-ABA0-4137C56860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CD7224-D54B-47C4-AFE3-AD222BB6622C}" type="pres">
      <dgm:prSet presAssocID="{8C984CFE-6E93-422F-A8C4-75DD50213E8F}" presName="spacer" presStyleCnt="0"/>
      <dgm:spPr/>
    </dgm:pt>
    <dgm:pt modelId="{25B6272A-59E8-44EF-933D-819F22F35FDF}" type="pres">
      <dgm:prSet presAssocID="{66526B78-F9D2-49FF-9B6F-70E40D1B34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A77DB5-3DFB-4E62-ACE6-58D44DF5A88D}" type="pres">
      <dgm:prSet presAssocID="{CAC3C735-EB26-455D-8D1C-70E67E1EF866}" presName="spacer" presStyleCnt="0"/>
      <dgm:spPr/>
    </dgm:pt>
    <dgm:pt modelId="{BA386791-FBE8-4A23-BEC6-DBD8E8CE69A1}" type="pres">
      <dgm:prSet presAssocID="{E5529D92-530A-4425-868A-60797BE646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1FA3B6-468B-4781-9553-2B4981B941F2}" type="pres">
      <dgm:prSet presAssocID="{4BEB1406-0A3C-4F9D-A930-93D06629DD5B}" presName="spacer" presStyleCnt="0"/>
      <dgm:spPr/>
    </dgm:pt>
    <dgm:pt modelId="{1DD56E44-B175-4668-84BE-0835DAD3D6D1}" type="pres">
      <dgm:prSet presAssocID="{6CDAB74B-A515-4A52-A773-5F7B80E0AC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82CE10-0C08-4E4E-B114-BB0EE89E5A20}" type="presOf" srcId="{66526B78-F9D2-49FF-9B6F-70E40D1B3411}" destId="{25B6272A-59E8-44EF-933D-819F22F35FDF}" srcOrd="0" destOrd="0" presId="urn:microsoft.com/office/officeart/2005/8/layout/vList2"/>
    <dgm:cxn modelId="{91658864-0502-495E-9445-C457A13B478D}" srcId="{5E5C7AC9-70C3-483D-867F-67842D13D72C}" destId="{E5529D92-530A-4425-868A-60797BE64605}" srcOrd="3" destOrd="0" parTransId="{5E0BFB24-BAAD-42F3-AAB0-3475248E5F93}" sibTransId="{4BEB1406-0A3C-4F9D-A930-93D06629DD5B}"/>
    <dgm:cxn modelId="{18B1764B-FEF0-44CA-8818-14737D0F5071}" type="presOf" srcId="{E8A11CB8-3024-418B-94B9-E85721DE4B3F}" destId="{83581023-EAB3-4120-8BA7-91604918FF2B}" srcOrd="0" destOrd="0" presId="urn:microsoft.com/office/officeart/2005/8/layout/vList2"/>
    <dgm:cxn modelId="{093F154C-8447-4C3B-945C-D75890638B48}" srcId="{5E5C7AC9-70C3-483D-867F-67842D13D72C}" destId="{E8A11CB8-3024-418B-94B9-E85721DE4B3F}" srcOrd="0" destOrd="0" parTransId="{0C3AEE58-4CF2-4223-AD5B-8CE21A76DEAF}" sibTransId="{D15D0658-AE69-435F-B3AC-E2C47CA441B6}"/>
    <dgm:cxn modelId="{A47CA66C-2CCB-4004-AA7C-E1C0487BED55}" srcId="{5E5C7AC9-70C3-483D-867F-67842D13D72C}" destId="{66526B78-F9D2-49FF-9B6F-70E40D1B3411}" srcOrd="2" destOrd="0" parTransId="{0D4EDA51-79B7-4E7F-86FB-03261E420BB9}" sibTransId="{CAC3C735-EB26-455D-8D1C-70E67E1EF866}"/>
    <dgm:cxn modelId="{AA03186D-438C-4751-BE77-A8E0444DED3A}" type="presOf" srcId="{5E5C7AC9-70C3-483D-867F-67842D13D72C}" destId="{3446DDAA-E7A2-40D3-A9F9-4AE57ED55975}" srcOrd="0" destOrd="0" presId="urn:microsoft.com/office/officeart/2005/8/layout/vList2"/>
    <dgm:cxn modelId="{99C33A81-A6A3-4999-948B-A55CE4992363}" type="presOf" srcId="{6CDAB74B-A515-4A52-A773-5F7B80E0ACE5}" destId="{1DD56E44-B175-4668-84BE-0835DAD3D6D1}" srcOrd="0" destOrd="0" presId="urn:microsoft.com/office/officeart/2005/8/layout/vList2"/>
    <dgm:cxn modelId="{53454B9E-2129-46B3-BB87-637392BF86B4}" srcId="{5E5C7AC9-70C3-483D-867F-67842D13D72C}" destId="{D1874B9B-1853-4EB8-ABA0-4137C56860D8}" srcOrd="1" destOrd="0" parTransId="{D9BF5CB6-9099-49C2-BF7F-41C6ED149938}" sibTransId="{8C984CFE-6E93-422F-A8C4-75DD50213E8F}"/>
    <dgm:cxn modelId="{855CDEA1-0FEF-497F-80A4-89AFB252169B}" srcId="{5E5C7AC9-70C3-483D-867F-67842D13D72C}" destId="{6CDAB74B-A515-4A52-A773-5F7B80E0ACE5}" srcOrd="4" destOrd="0" parTransId="{20FD57E8-F468-40A7-9C2F-7BD174CD418C}" sibTransId="{DCB89DFF-7506-40FC-BEA7-9DC1616EE7EF}"/>
    <dgm:cxn modelId="{576F90B5-5036-4C40-9F3D-76C2007F6793}" type="presOf" srcId="{D1874B9B-1853-4EB8-ABA0-4137C56860D8}" destId="{AD4F56C3-0192-4A07-A278-2D2DB000E815}" srcOrd="0" destOrd="0" presId="urn:microsoft.com/office/officeart/2005/8/layout/vList2"/>
    <dgm:cxn modelId="{A3AFB8FA-3C53-444F-9B21-0EDEA0C0276D}" type="presOf" srcId="{E5529D92-530A-4425-868A-60797BE64605}" destId="{BA386791-FBE8-4A23-BEC6-DBD8E8CE69A1}" srcOrd="0" destOrd="0" presId="urn:microsoft.com/office/officeart/2005/8/layout/vList2"/>
    <dgm:cxn modelId="{98C697EB-0527-420A-BE84-75BE7E1BE92D}" type="presParOf" srcId="{3446DDAA-E7A2-40D3-A9F9-4AE57ED55975}" destId="{83581023-EAB3-4120-8BA7-91604918FF2B}" srcOrd="0" destOrd="0" presId="urn:microsoft.com/office/officeart/2005/8/layout/vList2"/>
    <dgm:cxn modelId="{9EBC3560-8B19-4629-B3CD-EAD4374325C7}" type="presParOf" srcId="{3446DDAA-E7A2-40D3-A9F9-4AE57ED55975}" destId="{13FFAC16-5A29-4F1B-AF6B-B8A3A3CDD6CE}" srcOrd="1" destOrd="0" presId="urn:microsoft.com/office/officeart/2005/8/layout/vList2"/>
    <dgm:cxn modelId="{7437ADCC-0BF4-4D01-8731-5E827B8F1D37}" type="presParOf" srcId="{3446DDAA-E7A2-40D3-A9F9-4AE57ED55975}" destId="{AD4F56C3-0192-4A07-A278-2D2DB000E815}" srcOrd="2" destOrd="0" presId="urn:microsoft.com/office/officeart/2005/8/layout/vList2"/>
    <dgm:cxn modelId="{E75A4B32-9289-44D4-B17F-0C913DDF7CE3}" type="presParOf" srcId="{3446DDAA-E7A2-40D3-A9F9-4AE57ED55975}" destId="{FECD7224-D54B-47C4-AFE3-AD222BB6622C}" srcOrd="3" destOrd="0" presId="urn:microsoft.com/office/officeart/2005/8/layout/vList2"/>
    <dgm:cxn modelId="{C6770140-FA1A-44EF-BD23-C9FFA712FCA9}" type="presParOf" srcId="{3446DDAA-E7A2-40D3-A9F9-4AE57ED55975}" destId="{25B6272A-59E8-44EF-933D-819F22F35FDF}" srcOrd="4" destOrd="0" presId="urn:microsoft.com/office/officeart/2005/8/layout/vList2"/>
    <dgm:cxn modelId="{DCA00598-2ACD-4D9B-86A6-9224E93ABC3C}" type="presParOf" srcId="{3446DDAA-E7A2-40D3-A9F9-4AE57ED55975}" destId="{2BA77DB5-3DFB-4E62-ACE6-58D44DF5A88D}" srcOrd="5" destOrd="0" presId="urn:microsoft.com/office/officeart/2005/8/layout/vList2"/>
    <dgm:cxn modelId="{6D8C40C3-0005-4FFB-AE28-4F37663680BD}" type="presParOf" srcId="{3446DDAA-E7A2-40D3-A9F9-4AE57ED55975}" destId="{BA386791-FBE8-4A23-BEC6-DBD8E8CE69A1}" srcOrd="6" destOrd="0" presId="urn:microsoft.com/office/officeart/2005/8/layout/vList2"/>
    <dgm:cxn modelId="{E5D4F653-A663-4861-AE0C-E85D8027F83B}" type="presParOf" srcId="{3446DDAA-E7A2-40D3-A9F9-4AE57ED55975}" destId="{741FA3B6-468B-4781-9553-2B4981B941F2}" srcOrd="7" destOrd="0" presId="urn:microsoft.com/office/officeart/2005/8/layout/vList2"/>
    <dgm:cxn modelId="{960A84DC-4EB8-4EA9-B358-48842D345454}" type="presParOf" srcId="{3446DDAA-E7A2-40D3-A9F9-4AE57ED55975}" destId="{1DD56E44-B175-4668-84BE-0835DAD3D6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C7AC9-70C3-483D-867F-67842D13D7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A11CB8-3024-418B-94B9-E85721DE4B3F}">
      <dgm:prSet/>
      <dgm:spPr/>
      <dgm:t>
        <a:bodyPr/>
        <a:lstStyle/>
        <a:p>
          <a:r>
            <a:rPr lang="cs-CZ" dirty="0"/>
            <a:t>2 opatření – tram a trolejbusové trati + telematika na silniční síti</a:t>
          </a:r>
        </a:p>
      </dgm:t>
    </dgm:pt>
    <dgm:pt modelId="{0C3AEE58-4CF2-4223-AD5B-8CE21A76DEAF}" type="parTrans" cxnId="{093F154C-8447-4C3B-945C-D75890638B48}">
      <dgm:prSet/>
      <dgm:spPr/>
      <dgm:t>
        <a:bodyPr/>
        <a:lstStyle/>
        <a:p>
          <a:endParaRPr lang="cs-CZ"/>
        </a:p>
      </dgm:t>
    </dgm:pt>
    <dgm:pt modelId="{D15D0658-AE69-435F-B3AC-E2C47CA441B6}" type="sibTrans" cxnId="{093F154C-8447-4C3B-945C-D75890638B48}">
      <dgm:prSet/>
      <dgm:spPr/>
      <dgm:t>
        <a:bodyPr/>
        <a:lstStyle/>
        <a:p>
          <a:endParaRPr lang="cs-CZ"/>
        </a:p>
      </dgm:t>
    </dgm:pt>
    <dgm:pt modelId="{D1874B9B-1853-4EB8-ABA0-4137C56860D8}">
      <dgm:prSet/>
      <dgm:spPr/>
      <dgm:t>
        <a:bodyPr/>
        <a:lstStyle/>
        <a:p>
          <a:r>
            <a:rPr lang="cs-CZ" dirty="0"/>
            <a:t>9 projektů za 2.808 mil. Kč v Seznamu SP</a:t>
          </a:r>
        </a:p>
      </dgm:t>
    </dgm:pt>
    <dgm:pt modelId="{D9BF5CB6-9099-49C2-BF7F-41C6ED149938}" type="parTrans" cxnId="{53454B9E-2129-46B3-BB87-637392BF86B4}">
      <dgm:prSet/>
      <dgm:spPr/>
      <dgm:t>
        <a:bodyPr/>
        <a:lstStyle/>
        <a:p>
          <a:endParaRPr lang="cs-CZ"/>
        </a:p>
      </dgm:t>
    </dgm:pt>
    <dgm:pt modelId="{8C984CFE-6E93-422F-A8C4-75DD50213E8F}" type="sibTrans" cxnId="{53454B9E-2129-46B3-BB87-637392BF86B4}">
      <dgm:prSet/>
      <dgm:spPr/>
      <dgm:t>
        <a:bodyPr/>
        <a:lstStyle/>
        <a:p>
          <a:endParaRPr lang="cs-CZ"/>
        </a:p>
      </dgm:t>
    </dgm:pt>
    <dgm:pt modelId="{66526B78-F9D2-49FF-9B6F-70E40D1B3411}">
      <dgm:prSet/>
      <dgm:spPr/>
      <dgm:t>
        <a:bodyPr/>
        <a:lstStyle/>
        <a:p>
          <a:r>
            <a:rPr lang="cs-CZ" dirty="0"/>
            <a:t>Vydáno 8 Vyjádření ŘV za 531 mil. Kč</a:t>
          </a:r>
        </a:p>
      </dgm:t>
    </dgm:pt>
    <dgm:pt modelId="{0D4EDA51-79B7-4E7F-86FB-03261E420BB9}" type="parTrans" cxnId="{A47CA66C-2CCB-4004-AA7C-E1C0487BED55}">
      <dgm:prSet/>
      <dgm:spPr/>
      <dgm:t>
        <a:bodyPr/>
        <a:lstStyle/>
        <a:p>
          <a:endParaRPr lang="cs-CZ"/>
        </a:p>
      </dgm:t>
    </dgm:pt>
    <dgm:pt modelId="{CAC3C735-EB26-455D-8D1C-70E67E1EF866}" type="sibTrans" cxnId="{A47CA66C-2CCB-4004-AA7C-E1C0487BED55}">
      <dgm:prSet/>
      <dgm:spPr/>
      <dgm:t>
        <a:bodyPr/>
        <a:lstStyle/>
        <a:p>
          <a:endParaRPr lang="cs-CZ"/>
        </a:p>
      </dgm:t>
    </dgm:pt>
    <dgm:pt modelId="{E5529D92-530A-4425-868A-60797BE64605}">
      <dgm:prSet/>
      <dgm:spPr/>
      <dgm:t>
        <a:bodyPr/>
        <a:lstStyle/>
        <a:p>
          <a:r>
            <a:rPr lang="cs-CZ" dirty="0"/>
            <a:t>8 projektů v/po hodnocení předběžných žádostí, </a:t>
          </a:r>
          <a:r>
            <a:rPr lang="cs-CZ" dirty="0" err="1"/>
            <a:t>deadline</a:t>
          </a:r>
          <a:r>
            <a:rPr lang="cs-CZ" dirty="0"/>
            <a:t> 30.6.2024</a:t>
          </a:r>
        </a:p>
      </dgm:t>
    </dgm:pt>
    <dgm:pt modelId="{5E0BFB24-BAAD-42F3-AAB0-3475248E5F93}" type="parTrans" cxnId="{91658864-0502-495E-9445-C457A13B478D}">
      <dgm:prSet/>
      <dgm:spPr/>
      <dgm:t>
        <a:bodyPr/>
        <a:lstStyle/>
        <a:p>
          <a:endParaRPr lang="cs-CZ"/>
        </a:p>
      </dgm:t>
    </dgm:pt>
    <dgm:pt modelId="{4BEB1406-0A3C-4F9D-A930-93D06629DD5B}" type="sibTrans" cxnId="{91658864-0502-495E-9445-C457A13B478D}">
      <dgm:prSet/>
      <dgm:spPr/>
      <dgm:t>
        <a:bodyPr/>
        <a:lstStyle/>
        <a:p>
          <a:endParaRPr lang="cs-CZ"/>
        </a:p>
      </dgm:t>
    </dgm:pt>
    <dgm:pt modelId="{3446DDAA-E7A2-40D3-A9F9-4AE57ED55975}" type="pres">
      <dgm:prSet presAssocID="{5E5C7AC9-70C3-483D-867F-67842D13D72C}" presName="linear" presStyleCnt="0">
        <dgm:presLayoutVars>
          <dgm:animLvl val="lvl"/>
          <dgm:resizeHandles val="exact"/>
        </dgm:presLayoutVars>
      </dgm:prSet>
      <dgm:spPr/>
    </dgm:pt>
    <dgm:pt modelId="{83581023-EAB3-4120-8BA7-91604918FF2B}" type="pres">
      <dgm:prSet presAssocID="{E8A11CB8-3024-418B-94B9-E85721DE4B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FFAC16-5A29-4F1B-AF6B-B8A3A3CDD6CE}" type="pres">
      <dgm:prSet presAssocID="{D15D0658-AE69-435F-B3AC-E2C47CA441B6}" presName="spacer" presStyleCnt="0"/>
      <dgm:spPr/>
    </dgm:pt>
    <dgm:pt modelId="{AD4F56C3-0192-4A07-A278-2D2DB000E815}" type="pres">
      <dgm:prSet presAssocID="{D1874B9B-1853-4EB8-ABA0-4137C56860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CD7224-D54B-47C4-AFE3-AD222BB6622C}" type="pres">
      <dgm:prSet presAssocID="{8C984CFE-6E93-422F-A8C4-75DD50213E8F}" presName="spacer" presStyleCnt="0"/>
      <dgm:spPr/>
    </dgm:pt>
    <dgm:pt modelId="{25B6272A-59E8-44EF-933D-819F22F35FDF}" type="pres">
      <dgm:prSet presAssocID="{66526B78-F9D2-49FF-9B6F-70E40D1B34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A77DB5-3DFB-4E62-ACE6-58D44DF5A88D}" type="pres">
      <dgm:prSet presAssocID="{CAC3C735-EB26-455D-8D1C-70E67E1EF866}" presName="spacer" presStyleCnt="0"/>
      <dgm:spPr/>
    </dgm:pt>
    <dgm:pt modelId="{BA386791-FBE8-4A23-BEC6-DBD8E8CE69A1}" type="pres">
      <dgm:prSet presAssocID="{E5529D92-530A-4425-868A-60797BE646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B82CE10-0C08-4E4E-B114-BB0EE89E5A20}" type="presOf" srcId="{66526B78-F9D2-49FF-9B6F-70E40D1B3411}" destId="{25B6272A-59E8-44EF-933D-819F22F35FDF}" srcOrd="0" destOrd="0" presId="urn:microsoft.com/office/officeart/2005/8/layout/vList2"/>
    <dgm:cxn modelId="{91658864-0502-495E-9445-C457A13B478D}" srcId="{5E5C7AC9-70C3-483D-867F-67842D13D72C}" destId="{E5529D92-530A-4425-868A-60797BE64605}" srcOrd="3" destOrd="0" parTransId="{5E0BFB24-BAAD-42F3-AAB0-3475248E5F93}" sibTransId="{4BEB1406-0A3C-4F9D-A930-93D06629DD5B}"/>
    <dgm:cxn modelId="{18B1764B-FEF0-44CA-8818-14737D0F5071}" type="presOf" srcId="{E8A11CB8-3024-418B-94B9-E85721DE4B3F}" destId="{83581023-EAB3-4120-8BA7-91604918FF2B}" srcOrd="0" destOrd="0" presId="urn:microsoft.com/office/officeart/2005/8/layout/vList2"/>
    <dgm:cxn modelId="{093F154C-8447-4C3B-945C-D75890638B48}" srcId="{5E5C7AC9-70C3-483D-867F-67842D13D72C}" destId="{E8A11CB8-3024-418B-94B9-E85721DE4B3F}" srcOrd="0" destOrd="0" parTransId="{0C3AEE58-4CF2-4223-AD5B-8CE21A76DEAF}" sibTransId="{D15D0658-AE69-435F-B3AC-E2C47CA441B6}"/>
    <dgm:cxn modelId="{A47CA66C-2CCB-4004-AA7C-E1C0487BED55}" srcId="{5E5C7AC9-70C3-483D-867F-67842D13D72C}" destId="{66526B78-F9D2-49FF-9B6F-70E40D1B3411}" srcOrd="2" destOrd="0" parTransId="{0D4EDA51-79B7-4E7F-86FB-03261E420BB9}" sibTransId="{CAC3C735-EB26-455D-8D1C-70E67E1EF866}"/>
    <dgm:cxn modelId="{AA03186D-438C-4751-BE77-A8E0444DED3A}" type="presOf" srcId="{5E5C7AC9-70C3-483D-867F-67842D13D72C}" destId="{3446DDAA-E7A2-40D3-A9F9-4AE57ED55975}" srcOrd="0" destOrd="0" presId="urn:microsoft.com/office/officeart/2005/8/layout/vList2"/>
    <dgm:cxn modelId="{53454B9E-2129-46B3-BB87-637392BF86B4}" srcId="{5E5C7AC9-70C3-483D-867F-67842D13D72C}" destId="{D1874B9B-1853-4EB8-ABA0-4137C56860D8}" srcOrd="1" destOrd="0" parTransId="{D9BF5CB6-9099-49C2-BF7F-41C6ED149938}" sibTransId="{8C984CFE-6E93-422F-A8C4-75DD50213E8F}"/>
    <dgm:cxn modelId="{576F90B5-5036-4C40-9F3D-76C2007F6793}" type="presOf" srcId="{D1874B9B-1853-4EB8-ABA0-4137C56860D8}" destId="{AD4F56C3-0192-4A07-A278-2D2DB000E815}" srcOrd="0" destOrd="0" presId="urn:microsoft.com/office/officeart/2005/8/layout/vList2"/>
    <dgm:cxn modelId="{A3AFB8FA-3C53-444F-9B21-0EDEA0C0276D}" type="presOf" srcId="{E5529D92-530A-4425-868A-60797BE64605}" destId="{BA386791-FBE8-4A23-BEC6-DBD8E8CE69A1}" srcOrd="0" destOrd="0" presId="urn:microsoft.com/office/officeart/2005/8/layout/vList2"/>
    <dgm:cxn modelId="{98C697EB-0527-420A-BE84-75BE7E1BE92D}" type="presParOf" srcId="{3446DDAA-E7A2-40D3-A9F9-4AE57ED55975}" destId="{83581023-EAB3-4120-8BA7-91604918FF2B}" srcOrd="0" destOrd="0" presId="urn:microsoft.com/office/officeart/2005/8/layout/vList2"/>
    <dgm:cxn modelId="{9EBC3560-8B19-4629-B3CD-EAD4374325C7}" type="presParOf" srcId="{3446DDAA-E7A2-40D3-A9F9-4AE57ED55975}" destId="{13FFAC16-5A29-4F1B-AF6B-B8A3A3CDD6CE}" srcOrd="1" destOrd="0" presId="urn:microsoft.com/office/officeart/2005/8/layout/vList2"/>
    <dgm:cxn modelId="{7437ADCC-0BF4-4D01-8731-5E827B8F1D37}" type="presParOf" srcId="{3446DDAA-E7A2-40D3-A9F9-4AE57ED55975}" destId="{AD4F56C3-0192-4A07-A278-2D2DB000E815}" srcOrd="2" destOrd="0" presId="urn:microsoft.com/office/officeart/2005/8/layout/vList2"/>
    <dgm:cxn modelId="{E75A4B32-9289-44D4-B17F-0C913DDF7CE3}" type="presParOf" srcId="{3446DDAA-E7A2-40D3-A9F9-4AE57ED55975}" destId="{FECD7224-D54B-47C4-AFE3-AD222BB6622C}" srcOrd="3" destOrd="0" presId="urn:microsoft.com/office/officeart/2005/8/layout/vList2"/>
    <dgm:cxn modelId="{C6770140-FA1A-44EF-BD23-C9FFA712FCA9}" type="presParOf" srcId="{3446DDAA-E7A2-40D3-A9F9-4AE57ED55975}" destId="{25B6272A-59E8-44EF-933D-819F22F35FDF}" srcOrd="4" destOrd="0" presId="urn:microsoft.com/office/officeart/2005/8/layout/vList2"/>
    <dgm:cxn modelId="{DCA00598-2ACD-4D9B-86A6-9224E93ABC3C}" type="presParOf" srcId="{3446DDAA-E7A2-40D3-A9F9-4AE57ED55975}" destId="{2BA77DB5-3DFB-4E62-ACE6-58D44DF5A88D}" srcOrd="5" destOrd="0" presId="urn:microsoft.com/office/officeart/2005/8/layout/vList2"/>
    <dgm:cxn modelId="{6D8C40C3-0005-4FFB-AE28-4F37663680BD}" type="presParOf" srcId="{3446DDAA-E7A2-40D3-A9F9-4AE57ED55975}" destId="{BA386791-FBE8-4A23-BEC6-DBD8E8CE69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0E67D-0AF5-4069-950D-5BE8597235BC}">
      <dsp:nvSpPr>
        <dsp:cNvPr id="0" name=""/>
        <dsp:cNvSpPr/>
      </dsp:nvSpPr>
      <dsp:spPr>
        <a:xfrm>
          <a:off x="0" y="28823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Programový rámec OPD</a:t>
          </a:r>
        </a:p>
      </dsp:txBody>
      <dsp:txXfrm>
        <a:off x="0" y="28823"/>
        <a:ext cx="3007320" cy="1804392"/>
      </dsp:txXfrm>
    </dsp:sp>
    <dsp:sp modelId="{B3A4B8B9-15AD-4D2B-AEDC-86D718EB8DA8}">
      <dsp:nvSpPr>
        <dsp:cNvPr id="0" name=""/>
        <dsp:cNvSpPr/>
      </dsp:nvSpPr>
      <dsp:spPr>
        <a:xfrm>
          <a:off x="3308052" y="28823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Programový rámec IROP</a:t>
          </a:r>
        </a:p>
      </dsp:txBody>
      <dsp:txXfrm>
        <a:off x="3308052" y="28823"/>
        <a:ext cx="3007320" cy="1804392"/>
      </dsp:txXfrm>
    </dsp:sp>
    <dsp:sp modelId="{2EA336E6-091B-4236-9B88-98FC680BAC2B}">
      <dsp:nvSpPr>
        <dsp:cNvPr id="0" name=""/>
        <dsp:cNvSpPr/>
      </dsp:nvSpPr>
      <dsp:spPr>
        <a:xfrm>
          <a:off x="6616104" y="28823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Programový rámec OPŽP</a:t>
          </a:r>
        </a:p>
      </dsp:txBody>
      <dsp:txXfrm>
        <a:off x="6616104" y="28823"/>
        <a:ext cx="3007320" cy="1804392"/>
      </dsp:txXfrm>
    </dsp:sp>
    <dsp:sp modelId="{8B7DFE4A-7265-4B80-8AA5-95A3C9CD2A5E}">
      <dsp:nvSpPr>
        <dsp:cNvPr id="0" name=""/>
        <dsp:cNvSpPr/>
      </dsp:nvSpPr>
      <dsp:spPr>
        <a:xfrm>
          <a:off x="1654026" y="2133947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Programový rámec OP JAK</a:t>
          </a:r>
        </a:p>
      </dsp:txBody>
      <dsp:txXfrm>
        <a:off x="1654026" y="2133947"/>
        <a:ext cx="3007320" cy="1804392"/>
      </dsp:txXfrm>
    </dsp:sp>
    <dsp:sp modelId="{A0267581-FBDF-40DD-867D-5AEC36A53DC9}">
      <dsp:nvSpPr>
        <dsp:cNvPr id="0" name=""/>
        <dsp:cNvSpPr/>
      </dsp:nvSpPr>
      <dsp:spPr>
        <a:xfrm>
          <a:off x="4962078" y="2133947"/>
          <a:ext cx="3007320" cy="18043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Programový rámec OP TAK</a:t>
          </a:r>
        </a:p>
      </dsp:txBody>
      <dsp:txXfrm>
        <a:off x="4962078" y="2133947"/>
        <a:ext cx="3007320" cy="1804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0E67D-0AF5-4069-950D-5BE8597235BC}">
      <dsp:nvSpPr>
        <dsp:cNvPr id="0" name=""/>
        <dsp:cNvSpPr/>
      </dsp:nvSpPr>
      <dsp:spPr>
        <a:xfrm>
          <a:off x="0" y="28823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Programový rámec OPD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2,777 mld. Kč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2 opatření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9 projektů za 2,808 mld. Kč</a:t>
          </a:r>
        </a:p>
      </dsp:txBody>
      <dsp:txXfrm>
        <a:off x="0" y="28823"/>
        <a:ext cx="3007320" cy="1804392"/>
      </dsp:txXfrm>
    </dsp:sp>
    <dsp:sp modelId="{B3A4B8B9-15AD-4D2B-AEDC-86D718EB8DA8}">
      <dsp:nvSpPr>
        <dsp:cNvPr id="0" name=""/>
        <dsp:cNvSpPr/>
      </dsp:nvSpPr>
      <dsp:spPr>
        <a:xfrm>
          <a:off x="3308052" y="28823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Programový rámec IROP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4,280 mld. Kč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15 opatření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184 projektů </a:t>
          </a:r>
          <a:br>
            <a:rPr lang="cs-CZ" sz="1900" b="1" kern="1200" dirty="0">
              <a:solidFill>
                <a:schemeClr val="accent6"/>
              </a:solidFill>
            </a:rPr>
          </a:br>
          <a:r>
            <a:rPr lang="cs-CZ" sz="1900" b="1" kern="1200" dirty="0">
              <a:solidFill>
                <a:schemeClr val="accent6"/>
              </a:solidFill>
            </a:rPr>
            <a:t>za 4,672 mld. Kč</a:t>
          </a:r>
        </a:p>
      </dsp:txBody>
      <dsp:txXfrm>
        <a:off x="3308052" y="28823"/>
        <a:ext cx="3007320" cy="1804392"/>
      </dsp:txXfrm>
    </dsp:sp>
    <dsp:sp modelId="{2EA336E6-091B-4236-9B88-98FC680BAC2B}">
      <dsp:nvSpPr>
        <dsp:cNvPr id="0" name=""/>
        <dsp:cNvSpPr/>
      </dsp:nvSpPr>
      <dsp:spPr>
        <a:xfrm>
          <a:off x="6616104" y="28823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Programový rámec OPŽP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nestanoveno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2 opatření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26 projektů za 132 mil. Kč</a:t>
          </a:r>
        </a:p>
      </dsp:txBody>
      <dsp:txXfrm>
        <a:off x="6616104" y="28823"/>
        <a:ext cx="3007320" cy="1804392"/>
      </dsp:txXfrm>
    </dsp:sp>
    <dsp:sp modelId="{8B7DFE4A-7265-4B80-8AA5-95A3C9CD2A5E}">
      <dsp:nvSpPr>
        <dsp:cNvPr id="0" name=""/>
        <dsp:cNvSpPr/>
      </dsp:nvSpPr>
      <dsp:spPr>
        <a:xfrm>
          <a:off x="1654026" y="2133947"/>
          <a:ext cx="3007320" cy="180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Programový rámec OP JAK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0,533 mld. Kč (CZV)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1 opatření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accent6"/>
              </a:solidFill>
            </a:rPr>
            <a:t>7 projektů za 544 mil. Kč (EU)</a:t>
          </a:r>
        </a:p>
      </dsp:txBody>
      <dsp:txXfrm>
        <a:off x="1654026" y="2133947"/>
        <a:ext cx="3007320" cy="1804392"/>
      </dsp:txXfrm>
    </dsp:sp>
    <dsp:sp modelId="{A0267581-FBDF-40DD-867D-5AEC36A53DC9}">
      <dsp:nvSpPr>
        <dsp:cNvPr id="0" name=""/>
        <dsp:cNvSpPr/>
      </dsp:nvSpPr>
      <dsp:spPr>
        <a:xfrm>
          <a:off x="4962078" y="2133947"/>
          <a:ext cx="3007320" cy="18043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Programový rámec OP TAK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tx1"/>
              </a:solidFill>
            </a:rPr>
            <a:t>Nestanoveno (1,5 mld. Kč EU pro všechna ITI)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1 projekt za 151 mil. Kč</a:t>
          </a:r>
        </a:p>
      </dsp:txBody>
      <dsp:txXfrm>
        <a:off x="4962078" y="2133947"/>
        <a:ext cx="3007320" cy="1804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1023-EAB3-4120-8BA7-91604918FF2B}">
      <dsp:nvSpPr>
        <dsp:cNvPr id="0" name=""/>
        <dsp:cNvSpPr/>
      </dsp:nvSpPr>
      <dsp:spPr>
        <a:xfrm>
          <a:off x="0" y="40643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15 opatření</a:t>
          </a:r>
        </a:p>
      </dsp:txBody>
      <dsp:txXfrm>
        <a:off x="28100" y="434535"/>
        <a:ext cx="8594319" cy="519439"/>
      </dsp:txXfrm>
    </dsp:sp>
    <dsp:sp modelId="{AD4F56C3-0192-4A07-A278-2D2DB000E815}">
      <dsp:nvSpPr>
        <dsp:cNvPr id="0" name=""/>
        <dsp:cNvSpPr/>
      </dsp:nvSpPr>
      <dsp:spPr>
        <a:xfrm>
          <a:off x="0" y="105119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184 projektů za 4.672 mil. Kč v Seznamu SP</a:t>
          </a:r>
        </a:p>
      </dsp:txBody>
      <dsp:txXfrm>
        <a:off x="28100" y="1079295"/>
        <a:ext cx="8594319" cy="519439"/>
      </dsp:txXfrm>
    </dsp:sp>
    <dsp:sp modelId="{25B6272A-59E8-44EF-933D-819F22F35FDF}">
      <dsp:nvSpPr>
        <dsp:cNvPr id="0" name=""/>
        <dsp:cNvSpPr/>
      </dsp:nvSpPr>
      <dsp:spPr>
        <a:xfrm>
          <a:off x="0" y="169595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Vydáno 101 (+5) Vyjádření ŘV za 1.256 (+84) mil. Kč</a:t>
          </a:r>
        </a:p>
      </dsp:txBody>
      <dsp:txXfrm>
        <a:off x="28100" y="1724055"/>
        <a:ext cx="8594319" cy="519439"/>
      </dsp:txXfrm>
    </dsp:sp>
    <dsp:sp modelId="{BA386791-FBE8-4A23-BEC6-DBD8E8CE69A1}">
      <dsp:nvSpPr>
        <dsp:cNvPr id="0" name=""/>
        <dsp:cNvSpPr/>
      </dsp:nvSpPr>
      <dsp:spPr>
        <a:xfrm>
          <a:off x="0" y="234071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Registrováno do ISKP21+: 99 (+16) projektů za 1.223 (+291) mil. Kč</a:t>
          </a:r>
        </a:p>
      </dsp:txBody>
      <dsp:txXfrm>
        <a:off x="28100" y="2368815"/>
        <a:ext cx="8594319" cy="519439"/>
      </dsp:txXfrm>
    </dsp:sp>
    <dsp:sp modelId="{1DD56E44-B175-4668-84BE-0835DAD3D6D1}">
      <dsp:nvSpPr>
        <dsp:cNvPr id="0" name=""/>
        <dsp:cNvSpPr/>
      </dsp:nvSpPr>
      <dsp:spPr>
        <a:xfrm>
          <a:off x="0" y="298547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 právním aktem: 83 (+43) projektů za 786 mil. Kč</a:t>
          </a:r>
        </a:p>
      </dsp:txBody>
      <dsp:txXfrm>
        <a:off x="28100" y="3013575"/>
        <a:ext cx="8594319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1023-EAB3-4120-8BA7-91604918FF2B}">
      <dsp:nvSpPr>
        <dsp:cNvPr id="0" name=""/>
        <dsp:cNvSpPr/>
      </dsp:nvSpPr>
      <dsp:spPr>
        <a:xfrm>
          <a:off x="0" y="72881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2 opatření – tram a trolejbusové trati + telematika na silniční síti</a:t>
          </a:r>
        </a:p>
      </dsp:txBody>
      <dsp:txXfrm>
        <a:off x="28100" y="756915"/>
        <a:ext cx="8594319" cy="519439"/>
      </dsp:txXfrm>
    </dsp:sp>
    <dsp:sp modelId="{AD4F56C3-0192-4A07-A278-2D2DB000E815}">
      <dsp:nvSpPr>
        <dsp:cNvPr id="0" name=""/>
        <dsp:cNvSpPr/>
      </dsp:nvSpPr>
      <dsp:spPr>
        <a:xfrm>
          <a:off x="0" y="137357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9 projektů za 2.808 mil. Kč v Seznamu SP</a:t>
          </a:r>
        </a:p>
      </dsp:txBody>
      <dsp:txXfrm>
        <a:off x="28100" y="1401675"/>
        <a:ext cx="8594319" cy="519439"/>
      </dsp:txXfrm>
    </dsp:sp>
    <dsp:sp modelId="{25B6272A-59E8-44EF-933D-819F22F35FDF}">
      <dsp:nvSpPr>
        <dsp:cNvPr id="0" name=""/>
        <dsp:cNvSpPr/>
      </dsp:nvSpPr>
      <dsp:spPr>
        <a:xfrm>
          <a:off x="0" y="201833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Vydáno 8 Vyjádření ŘV za 531 mil. Kč</a:t>
          </a:r>
        </a:p>
      </dsp:txBody>
      <dsp:txXfrm>
        <a:off x="28100" y="2046435"/>
        <a:ext cx="8594319" cy="519439"/>
      </dsp:txXfrm>
    </dsp:sp>
    <dsp:sp modelId="{BA386791-FBE8-4A23-BEC6-DBD8E8CE69A1}">
      <dsp:nvSpPr>
        <dsp:cNvPr id="0" name=""/>
        <dsp:cNvSpPr/>
      </dsp:nvSpPr>
      <dsp:spPr>
        <a:xfrm>
          <a:off x="0" y="2663095"/>
          <a:ext cx="86505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8 projektů v/po hodnocení předběžných žádostí, </a:t>
          </a:r>
          <a:r>
            <a:rPr lang="cs-CZ" sz="2400" kern="1200" dirty="0" err="1"/>
            <a:t>deadline</a:t>
          </a:r>
          <a:r>
            <a:rPr lang="cs-CZ" sz="2400" kern="1200" dirty="0"/>
            <a:t> 30.6.2024</a:t>
          </a:r>
        </a:p>
      </dsp:txBody>
      <dsp:txXfrm>
        <a:off x="28100" y="2691195"/>
        <a:ext cx="8594319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"/>
            <a:ext cx="10693400" cy="60150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350998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1262896" y="3594986"/>
            <a:ext cx="8167607" cy="1200329"/>
          </a:xfrm>
          <a:prstGeom prst="rect">
            <a:avLst/>
          </a:prstGeom>
          <a:solidFill>
            <a:srgbClr val="003C6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STAV IMPLEMENTACE NÁSTROJE ITI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STRATEGIE OSTRAVSKÉ METROPOLITNÍ OBLASTI 2021-2027</a:t>
            </a:r>
          </a:p>
          <a:p>
            <a:r>
              <a:rPr lang="cs-CZ" sz="1600" b="1" dirty="0">
                <a:solidFill>
                  <a:schemeClr val="bg1"/>
                </a:solidFill>
                <a:cs typeface="Calibri"/>
              </a:rPr>
              <a:t>2. JEDNÁNÍ PRACOVNÍ SKUPINY OMO PRO METROPOLITNÍ SPOLUPRÁCI 6. </a:t>
            </a:r>
            <a:r>
              <a:rPr lang="cs-CZ" sz="1600" b="1">
                <a:solidFill>
                  <a:schemeClr val="bg1"/>
                </a:solidFill>
                <a:cs typeface="Calibri"/>
              </a:rPr>
              <a:t>5. 2024</a:t>
            </a:r>
            <a:endParaRPr lang="cs-CZ" sz="24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81" y="5349928"/>
            <a:ext cx="4636031" cy="617904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09987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ABB57DB-D3CE-426A-9021-C8A75E43A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98" y="5189151"/>
            <a:ext cx="2917502" cy="5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E01D7-1FCC-61C3-5D6A-26B9BFB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Evropský kontext </a:t>
            </a:r>
            <a:r>
              <a:rPr lang="cs-CZ" dirty="0"/>
              <a:t>– </a:t>
            </a:r>
            <a:r>
              <a:rPr lang="cs-CZ" sz="4400" dirty="0"/>
              <a:t>„vyčkávací“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C673B-7530-28D2-85B0-DDC0525B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277132"/>
            <a:ext cx="9988679" cy="4734731"/>
          </a:xfrm>
        </p:spPr>
        <p:txBody>
          <a:bodyPr>
            <a:normAutofit/>
          </a:bodyPr>
          <a:lstStyle/>
          <a:p>
            <a:r>
              <a:rPr lang="cs-CZ" sz="2400" dirty="0"/>
              <a:t>Stanovisko Výboru regionů k budoucnosti Kohezní politiky, Stanovisko EHSV, Zpráva EP ke Kohezní politice, CEMR - Poziční dokument k budoucnosti kohezní politiky, V4+6</a:t>
            </a:r>
          </a:p>
          <a:p>
            <a:r>
              <a:rPr lang="cs-CZ" sz="2400" dirty="0">
                <a:ea typeface="Times New Roman" panose="02020603050405020304" pitchFamily="18" charset="0"/>
              </a:rPr>
              <a:t>1/2024 – doporučení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High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Level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Reflexion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Group on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Cohesion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Policy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r>
              <a:rPr lang="cs-CZ" sz="2400" b="1" dirty="0"/>
              <a:t>27.3.2024 zveřejnění 9. Kohezní zprávy EK</a:t>
            </a:r>
          </a:p>
          <a:p>
            <a:r>
              <a:rPr lang="cs-CZ" sz="2400" dirty="0"/>
              <a:t>4/2024 Kohezní fórum</a:t>
            </a:r>
          </a:p>
          <a:p>
            <a:r>
              <a:rPr lang="cs-CZ" sz="2400" b="1" dirty="0"/>
              <a:t>5/2024 volby do Evropského parlamentu</a:t>
            </a:r>
          </a:p>
          <a:p>
            <a:r>
              <a:rPr lang="cs-CZ" sz="2400" dirty="0"/>
              <a:t>Podzim 2024 – nová Evropská komise</a:t>
            </a:r>
          </a:p>
          <a:p>
            <a:r>
              <a:rPr lang="cs-CZ" sz="2400" dirty="0"/>
              <a:t>2025 – vyjednávání nové legislativy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FB5C9D-5496-B064-F3A9-32E5BA97E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931BA-75E6-4510-9F30-9BCC7C7E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Národní kontext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F7C65D-0618-41F5-34CC-C4E851840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7.3.2024 Komora statutárních měst – schválila Pozici metropolitních oblastí a aglomerací</a:t>
            </a:r>
          </a:p>
          <a:p>
            <a:r>
              <a:rPr lang="cs-CZ" dirty="0"/>
              <a:t>4.2024 schvalována Pozice SMOČR</a:t>
            </a:r>
          </a:p>
          <a:p>
            <a:r>
              <a:rPr lang="cs-CZ" dirty="0"/>
              <a:t>Projednávání novely zákona 248/2000 o podpoře regionálního rozvoje – zakotvení metropolitního svazku x odpor krajů</a:t>
            </a:r>
          </a:p>
          <a:p>
            <a:r>
              <a:rPr lang="cs-CZ" dirty="0"/>
              <a:t>4.-5.4.2024 Národní stálá konference (Ostrava)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393FF9-2C69-7FCF-B63D-2DB4EAEC0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AAB87-5C84-9440-23E9-4AD72D57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Kontext ITI / metropolitní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2CC89-43B1-695C-B5E1-24AA88C4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402769"/>
            <a:ext cx="9856944" cy="43683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Zahájení společné Kanceláře ITI</a:t>
            </a:r>
          </a:p>
          <a:p>
            <a:r>
              <a:rPr lang="cs-CZ" dirty="0"/>
              <a:t>Příprava projektu na komunikaci a data a koordinaci všech nositelů ITI (výzva OPTP)</a:t>
            </a:r>
          </a:p>
          <a:p>
            <a:r>
              <a:rPr lang="cs-CZ" dirty="0"/>
              <a:t>Úvahy nad profesionalizací Kanceláře (DSO)</a:t>
            </a:r>
          </a:p>
          <a:p>
            <a:r>
              <a:rPr lang="cs-CZ" dirty="0"/>
              <a:t>Taxonomie, DNSH, </a:t>
            </a:r>
            <a:r>
              <a:rPr lang="cs-CZ" dirty="0" err="1"/>
              <a:t>climate-proofing</a:t>
            </a:r>
            <a:r>
              <a:rPr lang="cs-CZ" dirty="0"/>
              <a:t> – zkušenosti</a:t>
            </a:r>
          </a:p>
          <a:p>
            <a:r>
              <a:rPr lang="cs-CZ" dirty="0"/>
              <a:t>Začít uvažovat nad tématy, velkými strategickými projekty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DB30F2-C589-7734-136C-36DB68B97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5EF2D410-617A-1546-C52A-7AE1B15ED171}"/>
              </a:ext>
            </a:extLst>
          </p:cNvPr>
          <p:cNvSpPr txBox="1">
            <a:spLocks/>
          </p:cNvSpPr>
          <p:nvPr/>
        </p:nvSpPr>
        <p:spPr>
          <a:xfrm>
            <a:off x="566899" y="241118"/>
            <a:ext cx="9218189" cy="800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6" b="1" dirty="0">
                <a:solidFill>
                  <a:srgbClr val="0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pracovní skupiny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D19CA1-DBFC-E431-0D66-321C712D79E0}"/>
              </a:ext>
            </a:extLst>
          </p:cNvPr>
          <p:cNvSpPr txBox="1"/>
          <p:nvPr/>
        </p:nvSpPr>
        <p:spPr>
          <a:xfrm>
            <a:off x="566899" y="824007"/>
            <a:ext cx="9858494" cy="4225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586" indent="-30058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10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plánování a směřování rozvoje Ostravské metropolitní oblasti (OMO)</a:t>
            </a:r>
          </a:p>
          <a:p>
            <a:pPr marL="835144" lvl="1" indent="-30058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104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Opatření ITI i opatření mimo ITI, případně i mimo Integrovanou územní strategii OMO</a:t>
            </a:r>
          </a:p>
          <a:p>
            <a:pPr lvl="0" algn="l">
              <a:lnSpc>
                <a:spcPct val="107000"/>
              </a:lnSpc>
            </a:pPr>
            <a:endParaRPr lang="cs-CZ" sz="2104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0586" indent="-30058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10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Platforma pro spolupráci měst a dalších partnerů, shoda na tématech, pravidelné sdílení informací, výměna zkušeností, monitoring situace</a:t>
            </a:r>
          </a:p>
          <a:p>
            <a:pPr marL="835144" lvl="1" indent="-30058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104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Informace o zapojení do evropských projektů, </a:t>
            </a:r>
          </a:p>
          <a:p>
            <a:pPr marL="835144" lvl="1" indent="-30058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104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Zkušenosti s výstupy a výsledky projektů</a:t>
            </a:r>
          </a:p>
          <a:p>
            <a:pPr lvl="0" algn="l">
              <a:lnSpc>
                <a:spcPct val="107000"/>
              </a:lnSpc>
            </a:pPr>
            <a:endParaRPr lang="cs-CZ" sz="2104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0586" indent="-30058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10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Včasná příprava integrovaných řešení, iniciace a realizace konkrétních aktivit a projektů</a:t>
            </a:r>
          </a:p>
          <a:p>
            <a:pPr lvl="0" algn="l">
              <a:lnSpc>
                <a:spcPct val="107000"/>
              </a:lnSpc>
            </a:pPr>
            <a:endParaRPr lang="cs-CZ" sz="2104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5D13DB-B8A5-AE02-965E-EAF1F78A4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7" y="5395708"/>
            <a:ext cx="4674543" cy="5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58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DD7D61-D5C2-4699-B371-1AB630E0D942}"/>
              </a:ext>
            </a:extLst>
          </p:cNvPr>
          <p:cNvSpPr txBox="1"/>
          <p:nvPr/>
        </p:nvSpPr>
        <p:spPr>
          <a:xfrm>
            <a:off x="207423" y="1427894"/>
            <a:ext cx="2385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Gotham"/>
              </a:rPr>
              <a:t>Tým Manažera ITI</a:t>
            </a:r>
          </a:p>
          <a:p>
            <a:endParaRPr lang="cs-CZ" sz="2400" dirty="0">
              <a:solidFill>
                <a:schemeClr val="bg1"/>
              </a:solidFill>
              <a:latin typeface="Gotham"/>
            </a:endParaRPr>
          </a:p>
          <a:p>
            <a:r>
              <a:rPr lang="cs-CZ" sz="2400">
                <a:solidFill>
                  <a:schemeClr val="bg1"/>
                </a:solidFill>
                <a:latin typeface="Gotham"/>
              </a:rPr>
              <a:t>itiostravsko.cz </a:t>
            </a:r>
            <a:endParaRPr lang="cs-CZ" dirty="0">
              <a:solidFill>
                <a:schemeClr val="bg1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6569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44BE5-AF00-18AC-4675-10DFA351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69" y="240754"/>
            <a:ext cx="10011927" cy="1001977"/>
          </a:xfrm>
        </p:spPr>
        <p:txBody>
          <a:bodyPr>
            <a:normAutofit fontScale="90000"/>
          </a:bodyPr>
          <a:lstStyle/>
          <a:p>
            <a:r>
              <a:rPr lang="cs-CZ" dirty="0"/>
              <a:t>Akční plán Strategie Ostravské metropolitní oblasti 2021-27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1D824F8-8548-91C6-5D9B-B7C6BA142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130204"/>
              </p:ext>
            </p:extLst>
          </p:nvPr>
        </p:nvGraphicFramePr>
        <p:xfrm>
          <a:off x="534988" y="1403350"/>
          <a:ext cx="9623425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5A896990-597F-465F-FD6A-A26CB265A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71" y="5531132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44BE5-AF00-18AC-4675-10DFA351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69" y="240754"/>
            <a:ext cx="10011927" cy="1001977"/>
          </a:xfrm>
        </p:spPr>
        <p:txBody>
          <a:bodyPr>
            <a:normAutofit fontScale="90000"/>
          </a:bodyPr>
          <a:lstStyle/>
          <a:p>
            <a:r>
              <a:rPr lang="cs-CZ" dirty="0"/>
              <a:t>Akční plán Strategie Ostravské metropolitní oblasti 2021-27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1D824F8-8548-91C6-5D9B-B7C6BA142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400997"/>
              </p:ext>
            </p:extLst>
          </p:nvPr>
        </p:nvGraphicFramePr>
        <p:xfrm>
          <a:off x="534988" y="1403350"/>
          <a:ext cx="9623425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9844DFA0-62EA-07F5-9974-4E3BA68E76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6" y="5531132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F8A91-D263-3D1C-36B0-D6663DC2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Programový rámec IROP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C70174C-C1AC-83E6-98FB-8BF7AA54B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493743"/>
              </p:ext>
            </p:extLst>
          </p:nvPr>
        </p:nvGraphicFramePr>
        <p:xfrm>
          <a:off x="534670" y="1162545"/>
          <a:ext cx="8650519" cy="396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AF5F1089-C518-7215-7A80-407A9E230B54}"/>
              </a:ext>
            </a:extLst>
          </p:cNvPr>
          <p:cNvSpPr/>
          <p:nvPr/>
        </p:nvSpPr>
        <p:spPr>
          <a:xfrm>
            <a:off x="9144578" y="332686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26 %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F692EF-5111-906D-693F-2CD9AC3C3DB4}"/>
              </a:ext>
            </a:extLst>
          </p:cNvPr>
          <p:cNvSpPr/>
          <p:nvPr/>
        </p:nvSpPr>
        <p:spPr>
          <a:xfrm>
            <a:off x="9144578" y="4147429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>
                <a:ln/>
                <a:solidFill>
                  <a:schemeClr val="accent3"/>
                </a:solidFill>
                <a:effectLst/>
              </a:rPr>
              <a:t>17 %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793C1C-A53D-159A-79AE-87A1E065A403}"/>
              </a:ext>
            </a:extLst>
          </p:cNvPr>
          <p:cNvSpPr/>
          <p:nvPr/>
        </p:nvSpPr>
        <p:spPr>
          <a:xfrm>
            <a:off x="1591338" y="4908655"/>
            <a:ext cx="5978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projektů ukončeno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45BA21-646A-1B29-787D-118B3B3DB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A2EB176-A836-F23C-2B1E-C490E6F06CF5}"/>
              </a:ext>
            </a:extLst>
          </p:cNvPr>
          <p:cNvSpPr/>
          <p:nvPr/>
        </p:nvSpPr>
        <p:spPr>
          <a:xfrm>
            <a:off x="9144578" y="264370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27 %</a:t>
            </a:r>
          </a:p>
        </p:txBody>
      </p:sp>
    </p:spTree>
    <p:extLst>
      <p:ext uri="{BB962C8B-B14F-4D97-AF65-F5344CB8AC3E}">
        <p14:creationId xmlns:p14="http://schemas.microsoft.com/office/powerpoint/2010/main" val="31948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F8A91-D263-3D1C-36B0-D6663DC2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Programový rámec OPD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C70174C-C1AC-83E6-98FB-8BF7AA54B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36347"/>
              </p:ext>
            </p:extLst>
          </p:nvPr>
        </p:nvGraphicFramePr>
        <p:xfrm>
          <a:off x="534670" y="1402769"/>
          <a:ext cx="8650519" cy="396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746FDE3D-A53F-6E06-2189-D956716C69A0}"/>
              </a:ext>
            </a:extLst>
          </p:cNvPr>
          <p:cNvSpPr/>
          <p:nvPr/>
        </p:nvSpPr>
        <p:spPr>
          <a:xfrm>
            <a:off x="9144577" y="3326860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19 %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BFE6B1-79BA-4018-EE91-2BA0E0D1E2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2898" y="-193273"/>
            <a:ext cx="8015817" cy="865771"/>
          </a:xfrm>
          <a:prstGeom prst="rect">
            <a:avLst/>
          </a:prstGeom>
          <a:noFill/>
        </p:spPr>
        <p:txBody>
          <a:bodyPr wrap="square" lIns="80158" tIns="40079" rIns="80158" bIns="40079" rtlCol="0" anchor="t">
            <a:spAutoFit/>
          </a:bodyPr>
          <a:lstStyle>
            <a:defPPr>
              <a:defRPr lang="cs-CZ"/>
            </a:defPPr>
            <a:lvl1pPr>
              <a:defRPr sz="4800" b="1">
                <a:solidFill>
                  <a:srgbClr val="00B0F0"/>
                </a:solidFill>
              </a:defRPr>
            </a:lvl1pPr>
          </a:lstStyle>
          <a:p>
            <a:r>
              <a:rPr lang="cs-CZ" sz="5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Programový rámec OPŽP</a:t>
            </a:r>
          </a:p>
        </p:txBody>
      </p:sp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C779B04E-A72A-4ACD-865C-5B98632B0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3" y="5481697"/>
            <a:ext cx="3076717" cy="389748"/>
          </a:xfrm>
          <a:prstGeom prst="rect">
            <a:avLst/>
          </a:prstGeom>
        </p:spPr>
      </p:pic>
      <p:sp>
        <p:nvSpPr>
          <p:cNvPr id="2" name="TextovéPole 8">
            <a:extLst>
              <a:ext uri="{FF2B5EF4-FFF2-40B4-BE49-F238E27FC236}">
                <a16:creationId xmlns:a16="http://schemas.microsoft.com/office/drawing/2014/main" id="{C23697A1-E48C-68D8-BCD8-62B3E3BD5647}"/>
              </a:ext>
            </a:extLst>
          </p:cNvPr>
          <p:cNvSpPr txBox="1"/>
          <p:nvPr/>
        </p:nvSpPr>
        <p:spPr>
          <a:xfrm>
            <a:off x="3668813" y="908340"/>
            <a:ext cx="602673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558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116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675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233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791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49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908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466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ea typeface="+mn-lt"/>
                <a:cs typeface="+mn-lt"/>
              </a:rPr>
              <a:t>OPATŘENÍ: VEŘEJNÁ SÍDELNÍ ZELEŇ, PROTIPOVODŇOVÁ OPATŘENÍ A 	SRÁŽKOVÁ VODA</a:t>
            </a:r>
            <a:endParaRPr lang="en-US" sz="1600" b="1" dirty="0">
              <a:ea typeface="+mn-lt"/>
              <a:cs typeface="+mn-lt"/>
            </a:endParaRPr>
          </a:p>
          <a:p>
            <a:pPr marL="300586" indent="-300586">
              <a:spcBef>
                <a:spcPts val="526"/>
              </a:spcBef>
              <a:buFont typeface="Wingdings,Sans-Serif"/>
              <a:buChar char="§"/>
            </a:pPr>
            <a:r>
              <a:rPr lang="cs-CZ" sz="1600" b="1" dirty="0">
                <a:ea typeface="+mn-lt"/>
                <a:cs typeface="+mn-lt"/>
              </a:rPr>
              <a:t>Alokace 14 mil. Kč </a:t>
            </a:r>
            <a:r>
              <a:rPr lang="cs-CZ" sz="1600" dirty="0">
                <a:ea typeface="+mn-lt"/>
                <a:cs typeface="+mn-lt"/>
              </a:rPr>
              <a:t>pro OMO (52. výzva OPŽP) </a:t>
            </a:r>
          </a:p>
          <a:p>
            <a:pPr marL="300586" indent="-300586">
              <a:spcBef>
                <a:spcPts val="526"/>
              </a:spcBef>
              <a:buFont typeface="Wingdings,Sans-Serif"/>
              <a:buChar char="§"/>
            </a:pPr>
            <a:r>
              <a:rPr lang="cs-CZ" sz="1600" b="1" dirty="0">
                <a:ea typeface="+mn-lt"/>
                <a:cs typeface="+mn-lt"/>
              </a:rPr>
              <a:t>2 záměry </a:t>
            </a:r>
          </a:p>
          <a:p>
            <a:r>
              <a:rPr lang="cs-CZ" sz="1600" dirty="0"/>
              <a:t>      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Revitalizace lesoparku v Orlové Lutyni  </a:t>
            </a:r>
            <a:r>
              <a:rPr lang="cs-CZ" sz="1600" i="1" dirty="0">
                <a:solidFill>
                  <a:schemeClr val="accent5">
                    <a:lumMod val="75000"/>
                  </a:schemeClr>
                </a:solidFill>
              </a:rPr>
              <a:t>(9 775 000 Kč)</a:t>
            </a:r>
          </a:p>
          <a:p>
            <a:pPr>
              <a:spcBef>
                <a:spcPts val="526"/>
              </a:spcBef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Revitalizace prostranství před nemocnicí v Orlové – Lutyni </a:t>
            </a:r>
          </a:p>
          <a:p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      </a:t>
            </a:r>
            <a:r>
              <a:rPr lang="cs-CZ" sz="16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(3 794 000 Kč)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– vydáno vyjádření ŘV 01/2024, ŽoD 02/2024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7C85E7-8096-7ECF-7DD6-BED760B8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85" y="625650"/>
            <a:ext cx="2326243" cy="23050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74240CE-A144-D250-7E81-358C85CC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86" y="2976231"/>
            <a:ext cx="2326243" cy="228413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FED621-7C6F-E25A-24B1-E7C376539504}"/>
              </a:ext>
            </a:extLst>
          </p:cNvPr>
          <p:cNvSpPr txBox="1"/>
          <p:nvPr/>
        </p:nvSpPr>
        <p:spPr>
          <a:xfrm>
            <a:off x="3668813" y="2976231"/>
            <a:ext cx="6346044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7187">
              <a:defRPr/>
            </a:pPr>
            <a:r>
              <a:rPr lang="cs-CZ" sz="1600" b="1" dirty="0">
                <a:latin typeface="Calibri"/>
                <a:ea typeface="+mn-lt"/>
                <a:cs typeface="Calibri"/>
              </a:rPr>
              <a:t>OPATŘENÍ: OBNOVITELNÉ ZDROJE ENERGIE</a:t>
            </a:r>
            <a:endParaRPr lang="en-US" sz="1600" b="1" dirty="0">
              <a:latin typeface="Calibri"/>
              <a:ea typeface="+mn-lt"/>
              <a:cs typeface="Calibri"/>
            </a:endParaRPr>
          </a:p>
          <a:p>
            <a:pPr marL="300586" indent="-300586" defTabSz="937187">
              <a:spcBef>
                <a:spcPts val="526"/>
              </a:spcBef>
              <a:buFont typeface="Wingdings,Sans-Serif"/>
              <a:buChar char="§"/>
              <a:defRPr/>
            </a:pPr>
            <a:r>
              <a:rPr lang="cs-CZ" sz="1600" b="1" dirty="0">
                <a:latin typeface="Calibri"/>
                <a:ea typeface="+mn-lt"/>
                <a:cs typeface="Calibri"/>
              </a:rPr>
              <a:t>Alokace 110 mil. Kč </a:t>
            </a:r>
            <a:r>
              <a:rPr lang="cs-CZ" sz="1600" dirty="0">
                <a:latin typeface="Calibri"/>
                <a:ea typeface="+mn-lt"/>
                <a:cs typeface="Calibri"/>
              </a:rPr>
              <a:t>pro OMO (58. výzva OPŽP) </a:t>
            </a:r>
          </a:p>
          <a:p>
            <a:pPr marL="300586" indent="-300586" defTabSz="937187">
              <a:spcBef>
                <a:spcPts val="526"/>
              </a:spcBef>
              <a:buFont typeface="Wingdings,Sans-Serif"/>
              <a:buChar char="§"/>
              <a:defRPr/>
            </a:pPr>
            <a:r>
              <a:rPr lang="cs-CZ" sz="1600" b="1" dirty="0">
                <a:latin typeface="Calibri"/>
                <a:ea typeface="+mn-lt"/>
                <a:cs typeface="Calibri"/>
              </a:rPr>
              <a:t>23 záměrů </a:t>
            </a:r>
            <a:r>
              <a:rPr lang="cs-CZ" sz="1600" dirty="0">
                <a:latin typeface="Calibri"/>
                <a:ea typeface="+mn-lt"/>
                <a:cs typeface="Calibri"/>
              </a:rPr>
              <a:t>- projekty instalace FVE na veřejných budovách</a:t>
            </a:r>
          </a:p>
          <a:p>
            <a:pPr marL="300586" indent="-300586" defTabSz="937187">
              <a:spcBef>
                <a:spcPts val="526"/>
              </a:spcBef>
              <a:buFont typeface="Wingdings,Sans-Serif"/>
              <a:buChar char="§"/>
              <a:defRPr/>
            </a:pPr>
            <a:r>
              <a:rPr lang="cs-CZ" sz="1600" dirty="0">
                <a:latin typeface="Calibri"/>
                <a:ea typeface="+mn-lt"/>
                <a:cs typeface="Calibri"/>
              </a:rPr>
              <a:t>Vydání Vyjádření ŘV 20.3.2024 celému opatření v jedné vlně </a:t>
            </a:r>
          </a:p>
          <a:p>
            <a:pPr defTabSz="937187">
              <a:defRPr/>
            </a:pPr>
            <a:r>
              <a:rPr lang="cs-CZ" sz="1600" dirty="0">
                <a:latin typeface="Calibri"/>
                <a:ea typeface="+mn-lt"/>
                <a:cs typeface="Calibri"/>
              </a:rPr>
              <a:t>        za účelem stanovení výše </a:t>
            </a:r>
            <a:r>
              <a:rPr lang="cs-CZ" sz="1800" dirty="0">
                <a:latin typeface="Calibri"/>
                <a:ea typeface="+mn-lt"/>
                <a:cs typeface="Calibri"/>
              </a:rPr>
              <a:t>nevyčerpané</a:t>
            </a:r>
            <a:r>
              <a:rPr lang="cs-CZ" sz="1600" dirty="0">
                <a:latin typeface="Calibri"/>
                <a:ea typeface="+mn-lt"/>
                <a:cs typeface="Calibri"/>
              </a:rPr>
              <a:t> alokace:</a:t>
            </a:r>
          </a:p>
          <a:p>
            <a:pPr defTabSz="937187">
              <a:spcBef>
                <a:spcPts val="526"/>
              </a:spcBef>
              <a:defRPr/>
            </a:pPr>
            <a:r>
              <a:rPr lang="cs-CZ" sz="1600" dirty="0">
                <a:latin typeface="Calibri"/>
                <a:ea typeface="+mn-lt"/>
                <a:cs typeface="Calibri"/>
              </a:rPr>
              <a:t>       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ea typeface="+mn-lt"/>
                <a:cs typeface="Calibri"/>
              </a:rPr>
              <a:t>Vyjádření pro 21 záměrů </a:t>
            </a:r>
            <a:r>
              <a:rPr lang="cs-CZ" sz="1600" i="1" dirty="0">
                <a:solidFill>
                  <a:schemeClr val="accent5">
                    <a:lumMod val="75000"/>
                  </a:schemeClr>
                </a:solidFill>
                <a:ea typeface="+mn-lt"/>
                <a:cs typeface="Calibri"/>
              </a:rPr>
              <a:t>– 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ea typeface="+mn-lt"/>
                <a:cs typeface="Calibri"/>
              </a:rPr>
              <a:t>čerpání alokace ve výši 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  <a:ea typeface="+mn-lt"/>
                <a:cs typeface="Calibri"/>
              </a:rPr>
              <a:t>73,44 mil. Kč</a:t>
            </a:r>
          </a:p>
          <a:p>
            <a:pPr marL="300586" indent="-300586" defTabSz="937187">
              <a:spcBef>
                <a:spcPts val="526"/>
              </a:spcBef>
              <a:buFont typeface="Wingdings,Sans-Serif"/>
              <a:buChar char="§"/>
              <a:defRPr/>
            </a:pPr>
            <a:r>
              <a:rPr lang="cs-CZ" sz="1600" dirty="0">
                <a:ea typeface="+mn-lt"/>
                <a:cs typeface="Calibri"/>
              </a:rPr>
              <a:t>K dispozici nevyčerpaná alokace </a:t>
            </a:r>
            <a:r>
              <a:rPr lang="cs-CZ" sz="1600" b="1" dirty="0"/>
              <a:t>36,5 mil. Kč</a:t>
            </a:r>
            <a:r>
              <a:rPr lang="fr-FR" sz="1600" b="1" dirty="0"/>
              <a:t> </a:t>
            </a:r>
            <a:endParaRPr lang="cs-CZ" sz="1600" b="1" i="1" dirty="0"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6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389EA-B759-D122-228A-183D55CF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71" y="641543"/>
            <a:ext cx="9624060" cy="1001977"/>
          </a:xfrm>
        </p:spPr>
        <p:txBody>
          <a:bodyPr>
            <a:normAutofit fontScale="90000"/>
          </a:bodyPr>
          <a:lstStyle/>
          <a:p>
            <a:r>
              <a:rPr lang="cs-CZ" dirty="0"/>
              <a:t>Volná alokace – avízo výzev nositele </a:t>
            </a:r>
            <a:br>
              <a:rPr lang="cs-CZ" dirty="0"/>
            </a:br>
            <a:r>
              <a:rPr lang="cs-CZ" dirty="0"/>
              <a:t>k doplnění seznamu strategických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10F03-5CB3-6D8A-107B-B0B48A6BE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37104"/>
            <a:ext cx="10559697" cy="3967551"/>
          </a:xfrm>
        </p:spPr>
        <p:txBody>
          <a:bodyPr/>
          <a:lstStyle/>
          <a:p>
            <a:r>
              <a:rPr lang="cs-CZ" dirty="0"/>
              <a:t>Mateřské školy (IROP) – 56 mil. Kč</a:t>
            </a:r>
          </a:p>
          <a:p>
            <a:r>
              <a:rPr lang="cs-CZ" dirty="0"/>
              <a:t>Zájmové a neformální vzdělávání (IROP) – 33 mil. Kč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479D62-65BE-65B2-D43F-FE6B98BBF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3A3DB-8F66-B2F6-8200-BF2B0B69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k ITI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6E52D-B560-4D43-4012-53B0D77E4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402769"/>
            <a:ext cx="9624060" cy="4368340"/>
          </a:xfrm>
        </p:spPr>
        <p:txBody>
          <a:bodyPr>
            <a:normAutofit/>
          </a:bodyPr>
          <a:lstStyle/>
          <a:p>
            <a:r>
              <a:rPr lang="cs-CZ" dirty="0"/>
              <a:t>4 z 5 programových rámců schválené</a:t>
            </a:r>
          </a:p>
          <a:p>
            <a:r>
              <a:rPr lang="cs-CZ" dirty="0"/>
              <a:t>95 projektů v realizaci, další v hodnocení</a:t>
            </a:r>
          </a:p>
          <a:p>
            <a:r>
              <a:rPr lang="cs-CZ" dirty="0"/>
              <a:t>Avizovány volné alokace v MŠ a neformálním vzdělávání</a:t>
            </a:r>
          </a:p>
          <a:p>
            <a:r>
              <a:rPr lang="cs-CZ" dirty="0"/>
              <a:t>Konzultujte vaše projekty, informujte o případných rizicích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753634-4742-FB70-D600-EBD9283C0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9276B-4068-1799-D749-80A4A026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2003954"/>
            <a:ext cx="9624060" cy="1001977"/>
          </a:xfrm>
        </p:spPr>
        <p:txBody>
          <a:bodyPr>
            <a:normAutofit/>
          </a:bodyPr>
          <a:lstStyle/>
          <a:p>
            <a:r>
              <a:rPr lang="cs-CZ" dirty="0"/>
              <a:t>Příprava Kohezní politiky 2028+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49E318-0F48-9B34-E283-EAF824EA3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0" y="5558841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B19F001E6214589BCD3E87AD1D3B0" ma:contentTypeVersion="8" ma:contentTypeDescription="Vytvoří nový dokument" ma:contentTypeScope="" ma:versionID="2b43f476fa981925fc4b3d3110fd0564">
  <xsd:schema xmlns:xsd="http://www.w3.org/2001/XMLSchema" xmlns:xs="http://www.w3.org/2001/XMLSchema" xmlns:p="http://schemas.microsoft.com/office/2006/metadata/properties" xmlns:ns2="8cb5be96-cdff-4abf-a7a2-f6a2e65fa9e7" xmlns:ns3="adc2fed6-c1ed-4f81-ac4c-6e033c343eea" targetNamespace="http://schemas.microsoft.com/office/2006/metadata/properties" ma:root="true" ma:fieldsID="ada475fde876999af6f87204be79e1cd" ns2:_="" ns3:_="">
    <xsd:import namespace="8cb5be96-cdff-4abf-a7a2-f6a2e65fa9e7"/>
    <xsd:import namespace="adc2fed6-c1ed-4f81-ac4c-6e033c34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be96-cdff-4abf-a7a2-f6a2e65f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2fed6-c1ed-4f81-ac4c-6e033c34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5B871E-9B44-4F1B-9DEA-8B2C70444D6A}">
  <ds:schemaRefs>
    <ds:schemaRef ds:uri="8cb5be96-cdff-4abf-a7a2-f6a2e65fa9e7"/>
    <ds:schemaRef ds:uri="adc2fed6-c1ed-4f81-ac4c-6e033c343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C4D533-518F-471E-9DCC-8B424F8C0C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978EC-2CF5-4022-8A3E-9D881BF8167F}">
  <ds:schemaRefs>
    <ds:schemaRef ds:uri="adc2fed6-c1ed-4f81-ac4c-6e033c343eea"/>
    <ds:schemaRef ds:uri="8cb5be96-cdff-4abf-a7a2-f6a2e65fa9e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706</Words>
  <Application>Microsoft Office PowerPoint</Application>
  <PresentationFormat>Vlastní</PresentationFormat>
  <Paragraphs>100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Gotham</vt:lpstr>
      <vt:lpstr>Times New Roman</vt:lpstr>
      <vt:lpstr>Wingdings,Sans-Serif</vt:lpstr>
      <vt:lpstr>Motiv systému Office</vt:lpstr>
      <vt:lpstr>Prezentace aplikace PowerPoint</vt:lpstr>
      <vt:lpstr>Akční plán Strategie Ostravské metropolitní oblasti 2021-27</vt:lpstr>
      <vt:lpstr>Akční plán Strategie Ostravské metropolitní oblasti 2021-27</vt:lpstr>
      <vt:lpstr>Programový rámec IROP</vt:lpstr>
      <vt:lpstr>Programový rámec OPD</vt:lpstr>
      <vt:lpstr>Prezentace aplikace PowerPoint</vt:lpstr>
      <vt:lpstr>Volná alokace – avízo výzev nositele  k doplnění seznamu strategických projektů</vt:lpstr>
      <vt:lpstr>Shrnutí k ITI 2021-2027</vt:lpstr>
      <vt:lpstr>Příprava Kohezní politiky 2028+</vt:lpstr>
      <vt:lpstr>Evropský kontext – „vyčkávací“</vt:lpstr>
      <vt:lpstr>Národní kontext</vt:lpstr>
      <vt:lpstr>Kontext ITI / metropolitní spolupráce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Kirmanová Markéta</dc:creator>
  <cp:lastModifiedBy>Svobodník Jiří</cp:lastModifiedBy>
  <cp:revision>26</cp:revision>
  <cp:lastPrinted>2022-05-31T13:02:38Z</cp:lastPrinted>
  <dcterms:created xsi:type="dcterms:W3CDTF">2020-09-10T06:54:32Z</dcterms:created>
  <dcterms:modified xsi:type="dcterms:W3CDTF">2024-05-06T07:19:01Z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0x010100A9FB19F001E6214589BCD3E87AD1D3B0</vt:lpwstr>
  </property>
</Properties>
</file>