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4"/>
  </p:sldMasterIdLst>
  <p:notesMasterIdLst>
    <p:notesMasterId r:id="rId18"/>
  </p:notesMasterIdLst>
  <p:handoutMasterIdLst>
    <p:handoutMasterId r:id="rId19"/>
  </p:handoutMasterIdLst>
  <p:sldIdLst>
    <p:sldId id="742" r:id="rId5"/>
    <p:sldId id="798" r:id="rId6"/>
    <p:sldId id="800" r:id="rId7"/>
    <p:sldId id="801" r:id="rId8"/>
    <p:sldId id="786" r:id="rId9"/>
    <p:sldId id="803" r:id="rId10"/>
    <p:sldId id="776" r:id="rId11"/>
    <p:sldId id="802" r:id="rId12"/>
    <p:sldId id="805" r:id="rId13"/>
    <p:sldId id="806" r:id="rId14"/>
    <p:sldId id="807" r:id="rId15"/>
    <p:sldId id="808" r:id="rId16"/>
    <p:sldId id="729" r:id="rId17"/>
  </p:sldIdLst>
  <p:sldSz cx="9144000" cy="5143500" type="screen16x9"/>
  <p:notesSz cx="6858000" cy="9144000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480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363" userDrawn="1">
          <p15:clr>
            <a:srgbClr val="A4A3A4"/>
          </p15:clr>
        </p15:guide>
        <p15:guide id="6" pos="3220" userDrawn="1">
          <p15:clr>
            <a:srgbClr val="A4A3A4"/>
          </p15:clr>
        </p15:guide>
        <p15:guide id="7" pos="90" userDrawn="1">
          <p15:clr>
            <a:srgbClr val="A4A3A4"/>
          </p15:clr>
        </p15:guide>
        <p15:guide id="8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3D8"/>
    <a:srgbClr val="0E6EB6"/>
    <a:srgbClr val="7494A4"/>
    <a:srgbClr val="708792"/>
    <a:srgbClr val="F68A42"/>
    <a:srgbClr val="9ACA3C"/>
    <a:srgbClr val="9ACC00"/>
    <a:srgbClr val="18BAA8"/>
    <a:srgbClr val="000000"/>
    <a:srgbClr val="90A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79906" autoAdjust="0"/>
  </p:normalViewPr>
  <p:slideViewPr>
    <p:cSldViewPr snapToGrid="0" snapToObjects="1">
      <p:cViewPr varScale="1">
        <p:scale>
          <a:sx n="120" d="100"/>
          <a:sy n="120" d="100"/>
        </p:scale>
        <p:origin x="1596" y="102"/>
      </p:cViewPr>
      <p:guideLst>
        <p:guide pos="5480"/>
        <p:guide pos="2880"/>
        <p:guide pos="363"/>
        <p:guide pos="3220"/>
        <p:guide pos="9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5/6/2024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7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9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4141550"/>
            <a:ext cx="9144000" cy="997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3472" y="4319789"/>
            <a:ext cx="299878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GB" sz="1300" dirty="0">
                <a:latin typeface="Trebuchet MS" panose="020B0603020202020204" pitchFamily="34" charset="0"/>
              </a:rPr>
              <a:t>Meeting </a:t>
            </a:r>
            <a:r>
              <a:rPr lang="en-GB" sz="1300" dirty="0" err="1">
                <a:latin typeface="Trebuchet MS" panose="020B0603020202020204" pitchFamily="34" charset="0"/>
              </a:rPr>
              <a:t>xy</a:t>
            </a:r>
            <a:br>
              <a:rPr lang="en-GB" sz="1300" dirty="0">
                <a:latin typeface="Trebuchet MS" panose="020B0603020202020204" pitchFamily="34" charset="0"/>
              </a:rPr>
            </a:br>
            <a:r>
              <a:rPr lang="en-GB" sz="1300" dirty="0">
                <a:latin typeface="Trebuchet MS" panose="020B0603020202020204" pitchFamily="34" charset="0"/>
              </a:rPr>
              <a:t>Place | DD Month YYYY</a:t>
            </a:r>
          </a:p>
          <a:p>
            <a:pPr lvl="0"/>
            <a:endParaRPr lang="de-AT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122934"/>
            <a:ext cx="6524625" cy="981075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AT" dirty="0" err="1"/>
              <a:t>Presentation</a:t>
            </a:r>
            <a:r>
              <a:rPr lang="de-AT" dirty="0"/>
              <a:t> Title</a:t>
            </a:r>
          </a:p>
        </p:txBody>
      </p:sp>
      <p:sp>
        <p:nvSpPr>
          <p:cNvPr id="3" name="Freeform 7"/>
          <p:cNvSpPr>
            <a:spLocks noEditPoints="1"/>
          </p:cNvSpPr>
          <p:nvPr userDrawn="1"/>
        </p:nvSpPr>
        <p:spPr bwMode="auto">
          <a:xfrm rot="2654194">
            <a:off x="5682589" y="1643205"/>
            <a:ext cx="1775365" cy="1289096"/>
          </a:xfrm>
          <a:custGeom>
            <a:avLst/>
            <a:gdLst>
              <a:gd name="T0" fmla="*/ 2517 w 2752"/>
              <a:gd name="T1" fmla="*/ 1203 h 1998"/>
              <a:gd name="T2" fmla="*/ 2200 w 2752"/>
              <a:gd name="T3" fmla="*/ 1355 h 1998"/>
              <a:gd name="T4" fmla="*/ 2094 w 2752"/>
              <a:gd name="T5" fmla="*/ 1315 h 1998"/>
              <a:gd name="T6" fmla="*/ 2052 w 2752"/>
              <a:gd name="T7" fmla="*/ 1357 h 1998"/>
              <a:gd name="T8" fmla="*/ 1285 w 2752"/>
              <a:gd name="T9" fmla="*/ 1100 h 1998"/>
              <a:gd name="T10" fmla="*/ 1051 w 2752"/>
              <a:gd name="T11" fmla="*/ 791 h 1998"/>
              <a:gd name="T12" fmla="*/ 308 w 2752"/>
              <a:gd name="T13" fmla="*/ 486 h 1998"/>
              <a:gd name="T14" fmla="*/ 323 w 2752"/>
              <a:gd name="T15" fmla="*/ 438 h 1998"/>
              <a:gd name="T16" fmla="*/ 539 w 2752"/>
              <a:gd name="T17" fmla="*/ 250 h 1998"/>
              <a:gd name="T18" fmla="*/ 640 w 2752"/>
              <a:gd name="T19" fmla="*/ 233 h 1998"/>
              <a:gd name="T20" fmla="*/ 528 w 2752"/>
              <a:gd name="T21" fmla="*/ 188 h 1998"/>
              <a:gd name="T22" fmla="*/ 305 w 2752"/>
              <a:gd name="T23" fmla="*/ 390 h 1998"/>
              <a:gd name="T24" fmla="*/ 215 w 2752"/>
              <a:gd name="T25" fmla="*/ 364 h 1998"/>
              <a:gd name="T26" fmla="*/ 123 w 2752"/>
              <a:gd name="T27" fmla="*/ 57 h 1998"/>
              <a:gd name="T28" fmla="*/ 3 w 2752"/>
              <a:gd name="T29" fmla="*/ 68 h 1998"/>
              <a:gd name="T30" fmla="*/ 82 w 2752"/>
              <a:gd name="T31" fmla="*/ 120 h 1998"/>
              <a:gd name="T32" fmla="*/ 172 w 2752"/>
              <a:gd name="T33" fmla="*/ 398 h 1998"/>
              <a:gd name="T34" fmla="*/ 185 w 2752"/>
              <a:gd name="T35" fmla="*/ 499 h 1998"/>
              <a:gd name="T36" fmla="*/ 303 w 2752"/>
              <a:gd name="T37" fmla="*/ 492 h 1998"/>
              <a:gd name="T38" fmla="*/ 852 w 2752"/>
              <a:gd name="T39" fmla="*/ 898 h 1998"/>
              <a:gd name="T40" fmla="*/ 940 w 2752"/>
              <a:gd name="T41" fmla="*/ 1250 h 1998"/>
              <a:gd name="T42" fmla="*/ 678 w 2752"/>
              <a:gd name="T43" fmla="*/ 1551 h 1998"/>
              <a:gd name="T44" fmla="*/ 584 w 2752"/>
              <a:gd name="T45" fmla="*/ 1638 h 1998"/>
              <a:gd name="T46" fmla="*/ 145 w 2752"/>
              <a:gd name="T47" fmla="*/ 1445 h 1998"/>
              <a:gd name="T48" fmla="*/ 42 w 2752"/>
              <a:gd name="T49" fmla="*/ 1508 h 1998"/>
              <a:gd name="T50" fmla="*/ 147 w 2752"/>
              <a:gd name="T51" fmla="*/ 1505 h 1998"/>
              <a:gd name="T52" fmla="*/ 580 w 2752"/>
              <a:gd name="T53" fmla="*/ 1737 h 1998"/>
              <a:gd name="T54" fmla="*/ 848 w 2752"/>
              <a:gd name="T55" fmla="*/ 1771 h 1998"/>
              <a:gd name="T56" fmla="*/ 800 w 2752"/>
              <a:gd name="T57" fmla="*/ 1567 h 1998"/>
              <a:gd name="T58" fmla="*/ 1053 w 2752"/>
              <a:gd name="T59" fmla="*/ 1277 h 1998"/>
              <a:gd name="T60" fmla="*/ 2047 w 2752"/>
              <a:gd name="T61" fmla="*/ 1371 h 1998"/>
              <a:gd name="T62" fmla="*/ 2096 w 2752"/>
              <a:gd name="T63" fmla="*/ 1465 h 1998"/>
              <a:gd name="T64" fmla="*/ 2178 w 2752"/>
              <a:gd name="T65" fmla="*/ 1452 h 1998"/>
              <a:gd name="T66" fmla="*/ 2630 w 2752"/>
              <a:gd name="T67" fmla="*/ 1957 h 1998"/>
              <a:gd name="T68" fmla="*/ 2737 w 2752"/>
              <a:gd name="T69" fmla="*/ 1901 h 1998"/>
              <a:gd name="T70" fmla="*/ 2646 w 2752"/>
              <a:gd name="T71" fmla="*/ 1882 h 1998"/>
              <a:gd name="T72" fmla="*/ 2195 w 2752"/>
              <a:gd name="T73" fmla="*/ 1432 h 1998"/>
              <a:gd name="T74" fmla="*/ 2525 w 2752"/>
              <a:gd name="T75" fmla="*/ 1232 h 1998"/>
              <a:gd name="T76" fmla="*/ 2637 w 2752"/>
              <a:gd name="T77" fmla="*/ 1202 h 1998"/>
              <a:gd name="T78" fmla="*/ 243 w 2752"/>
              <a:gd name="T79" fmla="*/ 507 h 1998"/>
              <a:gd name="T80" fmla="*/ 175 w 2752"/>
              <a:gd name="T81" fmla="*/ 442 h 1998"/>
              <a:gd name="T82" fmla="*/ 240 w 2752"/>
              <a:gd name="T83" fmla="*/ 374 h 1998"/>
              <a:gd name="T84" fmla="*/ 298 w 2752"/>
              <a:gd name="T85" fmla="*/ 475 h 1998"/>
              <a:gd name="T86" fmla="*/ 850 w 2752"/>
              <a:gd name="T87" fmla="*/ 1654 h 1998"/>
              <a:gd name="T88" fmla="*/ 761 w 2752"/>
              <a:gd name="T89" fmla="*/ 1821 h 1998"/>
              <a:gd name="T90" fmla="*/ 595 w 2752"/>
              <a:gd name="T91" fmla="*/ 1649 h 1998"/>
              <a:gd name="T92" fmla="*/ 608 w 2752"/>
              <a:gd name="T93" fmla="*/ 1623 h 1998"/>
              <a:gd name="T94" fmla="*/ 850 w 2752"/>
              <a:gd name="T95" fmla="*/ 1654 h 1998"/>
              <a:gd name="T96" fmla="*/ 2153 w 2752"/>
              <a:gd name="T97" fmla="*/ 1450 h 1998"/>
              <a:gd name="T98" fmla="*/ 2065 w 2752"/>
              <a:gd name="T99" fmla="*/ 1416 h 1998"/>
              <a:gd name="T100" fmla="*/ 2100 w 2752"/>
              <a:gd name="T101" fmla="*/ 1328 h 1998"/>
              <a:gd name="T102" fmla="*/ 2187 w 2752"/>
              <a:gd name="T103" fmla="*/ 1363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52" h="1998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4" name="Freeform 11"/>
          <p:cNvSpPr>
            <a:spLocks noEditPoints="1"/>
          </p:cNvSpPr>
          <p:nvPr userDrawn="1"/>
        </p:nvSpPr>
        <p:spPr bwMode="auto">
          <a:xfrm rot="2654194">
            <a:off x="3015230" y="2577859"/>
            <a:ext cx="963800" cy="1159461"/>
          </a:xfrm>
          <a:custGeom>
            <a:avLst/>
            <a:gdLst>
              <a:gd name="T0" fmla="*/ 1684 w 1808"/>
              <a:gd name="T1" fmla="*/ 73 h 2175"/>
              <a:gd name="T2" fmla="*/ 1565 w 1808"/>
              <a:gd name="T3" fmla="*/ 263 h 2175"/>
              <a:gd name="T4" fmla="*/ 1454 w 1808"/>
              <a:gd name="T5" fmla="*/ 296 h 2175"/>
              <a:gd name="T6" fmla="*/ 975 w 1808"/>
              <a:gd name="T7" fmla="*/ 160 h 2175"/>
              <a:gd name="T8" fmla="*/ 790 w 1808"/>
              <a:gd name="T9" fmla="*/ 62 h 2175"/>
              <a:gd name="T10" fmla="*/ 692 w 1808"/>
              <a:gd name="T11" fmla="*/ 248 h 2175"/>
              <a:gd name="T12" fmla="*/ 456 w 1808"/>
              <a:gd name="T13" fmla="*/ 460 h 2175"/>
              <a:gd name="T14" fmla="*/ 418 w 1808"/>
              <a:gd name="T15" fmla="*/ 231 h 2175"/>
              <a:gd name="T16" fmla="*/ 453 w 1808"/>
              <a:gd name="T17" fmla="*/ 127 h 2175"/>
              <a:gd name="T18" fmla="*/ 371 w 1808"/>
              <a:gd name="T19" fmla="*/ 215 h 2175"/>
              <a:gd name="T20" fmla="*/ 399 w 1808"/>
              <a:gd name="T21" fmla="*/ 436 h 2175"/>
              <a:gd name="T22" fmla="*/ 358 w 1808"/>
              <a:gd name="T23" fmla="*/ 450 h 2175"/>
              <a:gd name="T24" fmla="*/ 124 w 1808"/>
              <a:gd name="T25" fmla="*/ 69 h 2175"/>
              <a:gd name="T26" fmla="*/ 4 w 1808"/>
              <a:gd name="T27" fmla="*/ 85 h 2175"/>
              <a:gd name="T28" fmla="*/ 95 w 1808"/>
              <a:gd name="T29" fmla="*/ 129 h 2175"/>
              <a:gd name="T30" fmla="*/ 327 w 1808"/>
              <a:gd name="T31" fmla="*/ 514 h 2175"/>
              <a:gd name="T32" fmla="*/ 475 w 1808"/>
              <a:gd name="T33" fmla="*/ 504 h 2175"/>
              <a:gd name="T34" fmla="*/ 715 w 1808"/>
              <a:gd name="T35" fmla="*/ 294 h 2175"/>
              <a:gd name="T36" fmla="*/ 921 w 1808"/>
              <a:gd name="T37" fmla="*/ 324 h 2175"/>
              <a:gd name="T38" fmla="*/ 1147 w 1808"/>
              <a:gd name="T39" fmla="*/ 1017 h 2175"/>
              <a:gd name="T40" fmla="*/ 1111 w 1808"/>
              <a:gd name="T41" fmla="*/ 2018 h 2175"/>
              <a:gd name="T42" fmla="*/ 1028 w 1808"/>
              <a:gd name="T43" fmla="*/ 2119 h 2175"/>
              <a:gd name="T44" fmla="*/ 1169 w 1808"/>
              <a:gd name="T45" fmla="*/ 2081 h 2175"/>
              <a:gd name="T46" fmla="*/ 1623 w 1808"/>
              <a:gd name="T47" fmla="*/ 2025 h 2175"/>
              <a:gd name="T48" fmla="*/ 1624 w 1808"/>
              <a:gd name="T49" fmla="*/ 1904 h 2175"/>
              <a:gd name="T50" fmla="*/ 1564 w 1808"/>
              <a:gd name="T51" fmla="*/ 1971 h 2175"/>
              <a:gd name="T52" fmla="*/ 1165 w 1808"/>
              <a:gd name="T53" fmla="*/ 2063 h 2175"/>
              <a:gd name="T54" fmla="*/ 1346 w 1808"/>
              <a:gd name="T55" fmla="*/ 1203 h 2175"/>
              <a:gd name="T56" fmla="*/ 1673 w 1808"/>
              <a:gd name="T57" fmla="*/ 854 h 2175"/>
              <a:gd name="T58" fmla="*/ 1246 w 1808"/>
              <a:gd name="T59" fmla="*/ 715 h 2175"/>
              <a:gd name="T60" fmla="*/ 960 w 1808"/>
              <a:gd name="T61" fmla="*/ 282 h 2175"/>
              <a:gd name="T62" fmla="*/ 1450 w 1808"/>
              <a:gd name="T63" fmla="*/ 310 h 2175"/>
              <a:gd name="T64" fmla="*/ 1527 w 1808"/>
              <a:gd name="T65" fmla="*/ 397 h 2175"/>
              <a:gd name="T66" fmla="*/ 1575 w 1808"/>
              <a:gd name="T67" fmla="*/ 272 h 2175"/>
              <a:gd name="T68" fmla="*/ 1752 w 1808"/>
              <a:gd name="T69" fmla="*/ 124 h 2175"/>
              <a:gd name="T70" fmla="*/ 1736 w 1808"/>
              <a:gd name="T71" fmla="*/ 5 h 2175"/>
              <a:gd name="T72" fmla="*/ 705 w 1808"/>
              <a:gd name="T73" fmla="*/ 244 h 2175"/>
              <a:gd name="T74" fmla="*/ 794 w 1808"/>
              <a:gd name="T75" fmla="*/ 76 h 2175"/>
              <a:gd name="T76" fmla="*/ 961 w 1808"/>
              <a:gd name="T77" fmla="*/ 165 h 2175"/>
              <a:gd name="T78" fmla="*/ 873 w 1808"/>
              <a:gd name="T79" fmla="*/ 332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8" h="2175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5" name="Freeform 12"/>
          <p:cNvSpPr>
            <a:spLocks noEditPoints="1"/>
          </p:cNvSpPr>
          <p:nvPr userDrawn="1"/>
        </p:nvSpPr>
        <p:spPr bwMode="auto">
          <a:xfrm rot="2654194">
            <a:off x="3661174" y="1663299"/>
            <a:ext cx="1821652" cy="1578517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6" name="Freeform 8"/>
          <p:cNvSpPr>
            <a:spLocks noEditPoints="1"/>
          </p:cNvSpPr>
          <p:nvPr userDrawn="1"/>
        </p:nvSpPr>
        <p:spPr bwMode="auto">
          <a:xfrm rot="13239008">
            <a:off x="6899821" y="2238847"/>
            <a:ext cx="1098873" cy="816415"/>
          </a:xfrm>
          <a:custGeom>
            <a:avLst/>
            <a:gdLst>
              <a:gd name="T0" fmla="*/ 1393 w 1875"/>
              <a:gd name="T1" fmla="*/ 410 h 1391"/>
              <a:gd name="T2" fmla="*/ 881 w 1875"/>
              <a:gd name="T3" fmla="*/ 256 h 1391"/>
              <a:gd name="T4" fmla="*/ 766 w 1875"/>
              <a:gd name="T5" fmla="*/ 243 h 1391"/>
              <a:gd name="T6" fmla="*/ 664 w 1875"/>
              <a:gd name="T7" fmla="*/ 99 h 1391"/>
              <a:gd name="T8" fmla="*/ 558 w 1875"/>
              <a:gd name="T9" fmla="*/ 40 h 1391"/>
              <a:gd name="T10" fmla="*/ 644 w 1875"/>
              <a:gd name="T11" fmla="*/ 120 h 1391"/>
              <a:gd name="T12" fmla="*/ 748 w 1875"/>
              <a:gd name="T13" fmla="*/ 263 h 1391"/>
              <a:gd name="T14" fmla="*/ 124 w 1875"/>
              <a:gd name="T15" fmla="*/ 491 h 1391"/>
              <a:gd name="T16" fmla="*/ 35 w 1875"/>
              <a:gd name="T17" fmla="*/ 464 h 1391"/>
              <a:gd name="T18" fmla="*/ 102 w 1875"/>
              <a:gd name="T19" fmla="*/ 564 h 1391"/>
              <a:gd name="T20" fmla="*/ 742 w 1875"/>
              <a:gd name="T21" fmla="*/ 335 h 1391"/>
              <a:gd name="T22" fmla="*/ 867 w 1875"/>
              <a:gd name="T23" fmla="*/ 369 h 1391"/>
              <a:gd name="T24" fmla="*/ 895 w 1875"/>
              <a:gd name="T25" fmla="*/ 328 h 1391"/>
              <a:gd name="T26" fmla="*/ 1389 w 1875"/>
              <a:gd name="T27" fmla="*/ 459 h 1391"/>
              <a:gd name="T28" fmla="*/ 1121 w 1875"/>
              <a:gd name="T29" fmla="*/ 1097 h 1391"/>
              <a:gd name="T30" fmla="*/ 1005 w 1875"/>
              <a:gd name="T31" fmla="*/ 1084 h 1391"/>
              <a:gd name="T32" fmla="*/ 907 w 1875"/>
              <a:gd name="T33" fmla="*/ 1270 h 1391"/>
              <a:gd name="T34" fmla="*/ 1092 w 1875"/>
              <a:gd name="T35" fmla="*/ 1368 h 1391"/>
              <a:gd name="T36" fmla="*/ 1191 w 1875"/>
              <a:gd name="T37" fmla="*/ 1268 h 1391"/>
              <a:gd name="T38" fmla="*/ 1391 w 1875"/>
              <a:gd name="T39" fmla="*/ 1353 h 1391"/>
              <a:gd name="T40" fmla="*/ 1494 w 1875"/>
              <a:gd name="T41" fmla="*/ 1291 h 1391"/>
              <a:gd name="T42" fmla="*/ 1387 w 1875"/>
              <a:gd name="T43" fmla="*/ 1301 h 1391"/>
              <a:gd name="T44" fmla="*/ 1190 w 1875"/>
              <a:gd name="T45" fmla="*/ 1182 h 1391"/>
              <a:gd name="T46" fmla="*/ 1487 w 1875"/>
              <a:gd name="T47" fmla="*/ 653 h 1391"/>
              <a:gd name="T48" fmla="*/ 1874 w 1875"/>
              <a:gd name="T49" fmla="*/ 457 h 1391"/>
              <a:gd name="T50" fmla="*/ 858 w 1875"/>
              <a:gd name="T51" fmla="*/ 358 h 1391"/>
              <a:gd name="T52" fmla="*/ 760 w 1875"/>
              <a:gd name="T53" fmla="*/ 270 h 1391"/>
              <a:gd name="T54" fmla="*/ 870 w 1875"/>
              <a:gd name="T55" fmla="*/ 264 h 1391"/>
              <a:gd name="T56" fmla="*/ 858 w 1875"/>
              <a:gd name="T57" fmla="*/ 358 h 1391"/>
              <a:gd name="T58" fmla="*/ 1162 w 1875"/>
              <a:gd name="T59" fmla="*/ 1297 h 1391"/>
              <a:gd name="T60" fmla="*/ 986 w 1875"/>
              <a:gd name="T61" fmla="*/ 1345 h 1391"/>
              <a:gd name="T62" fmla="*/ 935 w 1875"/>
              <a:gd name="T63" fmla="*/ 1156 h 1391"/>
              <a:gd name="T64" fmla="*/ 1111 w 1875"/>
              <a:gd name="T65" fmla="*/ 1108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75" h="1391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7" name="Freeform 10"/>
          <p:cNvSpPr>
            <a:spLocks noEditPoints="1"/>
          </p:cNvSpPr>
          <p:nvPr userDrawn="1"/>
        </p:nvSpPr>
        <p:spPr bwMode="auto">
          <a:xfrm rot="2654194">
            <a:off x="1796542" y="2757811"/>
            <a:ext cx="1411316" cy="1197055"/>
          </a:xfrm>
          <a:custGeom>
            <a:avLst/>
            <a:gdLst>
              <a:gd name="T0" fmla="*/ 1819 w 2407"/>
              <a:gd name="T1" fmla="*/ 786 h 2041"/>
              <a:gd name="T2" fmla="*/ 2166 w 2407"/>
              <a:gd name="T3" fmla="*/ 1222 h 2041"/>
              <a:gd name="T4" fmla="*/ 1042 w 2407"/>
              <a:gd name="T5" fmla="*/ 1460 h 2041"/>
              <a:gd name="T6" fmla="*/ 729 w 2407"/>
              <a:gd name="T7" fmla="*/ 1254 h 2041"/>
              <a:gd name="T8" fmla="*/ 619 w 2407"/>
              <a:gd name="T9" fmla="*/ 1015 h 2041"/>
              <a:gd name="T10" fmla="*/ 598 w 2407"/>
              <a:gd name="T11" fmla="*/ 753 h 2041"/>
              <a:gd name="T12" fmla="*/ 791 w 2407"/>
              <a:gd name="T13" fmla="*/ 99 h 2041"/>
              <a:gd name="T14" fmla="*/ 688 w 2407"/>
              <a:gd name="T15" fmla="*/ 38 h 2041"/>
              <a:gd name="T16" fmla="*/ 720 w 2407"/>
              <a:gd name="T17" fmla="*/ 126 h 2041"/>
              <a:gd name="T18" fmla="*/ 515 w 2407"/>
              <a:gd name="T19" fmla="*/ 753 h 2041"/>
              <a:gd name="T20" fmla="*/ 421 w 2407"/>
              <a:gd name="T21" fmla="*/ 657 h 2041"/>
              <a:gd name="T22" fmla="*/ 443 w 2407"/>
              <a:gd name="T23" fmla="*/ 634 h 2041"/>
              <a:gd name="T24" fmla="*/ 360 w 2407"/>
              <a:gd name="T25" fmla="*/ 512 h 2041"/>
              <a:gd name="T26" fmla="*/ 121 w 2407"/>
              <a:gd name="T27" fmla="*/ 394 h 2041"/>
              <a:gd name="T28" fmla="*/ 37 w 2407"/>
              <a:gd name="T29" fmla="*/ 313 h 2041"/>
              <a:gd name="T30" fmla="*/ 101 w 2407"/>
              <a:gd name="T31" fmla="*/ 415 h 2041"/>
              <a:gd name="T32" fmla="*/ 304 w 2407"/>
              <a:gd name="T33" fmla="*/ 551 h 2041"/>
              <a:gd name="T34" fmla="*/ 389 w 2407"/>
              <a:gd name="T35" fmla="*/ 671 h 2041"/>
              <a:gd name="T36" fmla="*/ 475 w 2407"/>
              <a:gd name="T37" fmla="*/ 773 h 2041"/>
              <a:gd name="T38" fmla="*/ 599 w 2407"/>
              <a:gd name="T39" fmla="*/ 1023 h 2041"/>
              <a:gd name="T40" fmla="*/ 703 w 2407"/>
              <a:gd name="T41" fmla="*/ 1263 h 2041"/>
              <a:gd name="T42" fmla="*/ 872 w 2407"/>
              <a:gd name="T43" fmla="*/ 1718 h 2041"/>
              <a:gd name="T44" fmla="*/ 2110 w 2407"/>
              <a:gd name="T45" fmla="*/ 1358 h 2041"/>
              <a:gd name="T46" fmla="*/ 2180 w 2407"/>
              <a:gd name="T47" fmla="*/ 1458 h 2041"/>
              <a:gd name="T48" fmla="*/ 1886 w 2407"/>
              <a:gd name="T49" fmla="*/ 1918 h 2041"/>
              <a:gd name="T50" fmla="*/ 1939 w 2407"/>
              <a:gd name="T51" fmla="*/ 2026 h 2041"/>
              <a:gd name="T52" fmla="*/ 1948 w 2407"/>
              <a:gd name="T53" fmla="*/ 1923 h 2041"/>
              <a:gd name="T54" fmla="*/ 2291 w 2407"/>
              <a:gd name="T55" fmla="*/ 1470 h 2041"/>
              <a:gd name="T56" fmla="*/ 2208 w 2407"/>
              <a:gd name="T57" fmla="*/ 1200 h 2041"/>
              <a:gd name="T58" fmla="*/ 1907 w 2407"/>
              <a:gd name="T59" fmla="*/ 802 h 2041"/>
              <a:gd name="T60" fmla="*/ 1839 w 2407"/>
              <a:gd name="T61" fmla="*/ 703 h 2041"/>
              <a:gd name="T62" fmla="*/ 318 w 2407"/>
              <a:gd name="T63" fmla="*/ 556 h 2041"/>
              <a:gd name="T64" fmla="*/ 363 w 2407"/>
              <a:gd name="T65" fmla="*/ 526 h 2041"/>
              <a:gd name="T66" fmla="*/ 429 w 2407"/>
              <a:gd name="T67" fmla="*/ 629 h 2041"/>
              <a:gd name="T68" fmla="*/ 407 w 2407"/>
              <a:gd name="T69" fmla="*/ 649 h 2041"/>
              <a:gd name="T70" fmla="*/ 336 w 2407"/>
              <a:gd name="T71" fmla="*/ 646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7" h="2041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8" name="Freeform 13"/>
          <p:cNvSpPr>
            <a:spLocks noEditPoints="1"/>
          </p:cNvSpPr>
          <p:nvPr userDrawn="1"/>
        </p:nvSpPr>
        <p:spPr bwMode="auto">
          <a:xfrm rot="2654194">
            <a:off x="4906581" y="2127987"/>
            <a:ext cx="1435015" cy="2054098"/>
          </a:xfrm>
          <a:custGeom>
            <a:avLst/>
            <a:gdLst>
              <a:gd name="T0" fmla="*/ 2032 w 2448"/>
              <a:gd name="T1" fmla="*/ 453 h 3502"/>
              <a:gd name="T2" fmla="*/ 1598 w 2448"/>
              <a:gd name="T3" fmla="*/ 319 h 3502"/>
              <a:gd name="T4" fmla="*/ 1606 w 2448"/>
              <a:gd name="T5" fmla="*/ 40 h 3502"/>
              <a:gd name="T6" fmla="*/ 1555 w 2448"/>
              <a:gd name="T7" fmla="*/ 129 h 3502"/>
              <a:gd name="T8" fmla="*/ 1578 w 2448"/>
              <a:gd name="T9" fmla="*/ 464 h 3502"/>
              <a:gd name="T10" fmla="*/ 2030 w 2448"/>
              <a:gd name="T11" fmla="*/ 467 h 3502"/>
              <a:gd name="T12" fmla="*/ 2107 w 2448"/>
              <a:gd name="T13" fmla="*/ 618 h 3502"/>
              <a:gd name="T14" fmla="*/ 1265 w 2448"/>
              <a:gd name="T15" fmla="*/ 1776 h 3502"/>
              <a:gd name="T16" fmla="*/ 675 w 2448"/>
              <a:gd name="T17" fmla="*/ 2096 h 3502"/>
              <a:gd name="T18" fmla="*/ 775 w 2448"/>
              <a:gd name="T19" fmla="*/ 1597 h 3502"/>
              <a:gd name="T20" fmla="*/ 1249 w 2448"/>
              <a:gd name="T21" fmla="*/ 1063 h 3502"/>
              <a:gd name="T22" fmla="*/ 1147 w 2448"/>
              <a:gd name="T23" fmla="*/ 1096 h 3502"/>
              <a:gd name="T24" fmla="*/ 663 w 2448"/>
              <a:gd name="T25" fmla="*/ 1607 h 3502"/>
              <a:gd name="T26" fmla="*/ 437 w 2448"/>
              <a:gd name="T27" fmla="*/ 1422 h 3502"/>
              <a:gd name="T28" fmla="*/ 475 w 2448"/>
              <a:gd name="T29" fmla="*/ 1517 h 3502"/>
              <a:gd name="T30" fmla="*/ 707 w 2448"/>
              <a:gd name="T31" fmla="*/ 1722 h 3502"/>
              <a:gd name="T32" fmla="*/ 621 w 2448"/>
              <a:gd name="T33" fmla="*/ 2102 h 3502"/>
              <a:gd name="T34" fmla="*/ 547 w 2448"/>
              <a:gd name="T35" fmla="*/ 2335 h 3502"/>
              <a:gd name="T36" fmla="*/ 6 w 2448"/>
              <a:gd name="T37" fmla="*/ 2715 h 3502"/>
              <a:gd name="T38" fmla="*/ 116 w 2448"/>
              <a:gd name="T39" fmla="*/ 2693 h 3502"/>
              <a:gd name="T40" fmla="*/ 588 w 2448"/>
              <a:gd name="T41" fmla="*/ 2593 h 3502"/>
              <a:gd name="T42" fmla="*/ 631 w 2448"/>
              <a:gd name="T43" fmla="*/ 2688 h 3502"/>
              <a:gd name="T44" fmla="*/ 647 w 2448"/>
              <a:gd name="T45" fmla="*/ 2391 h 3502"/>
              <a:gd name="T46" fmla="*/ 807 w 2448"/>
              <a:gd name="T47" fmla="*/ 2200 h 3502"/>
              <a:gd name="T48" fmla="*/ 1541 w 2448"/>
              <a:gd name="T49" fmla="*/ 1970 h 3502"/>
              <a:gd name="T50" fmla="*/ 1492 w 2448"/>
              <a:gd name="T51" fmla="*/ 2623 h 3502"/>
              <a:gd name="T52" fmla="*/ 1863 w 2448"/>
              <a:gd name="T53" fmla="*/ 3385 h 3502"/>
              <a:gd name="T54" fmla="*/ 1953 w 2448"/>
              <a:gd name="T55" fmla="*/ 3448 h 3502"/>
              <a:gd name="T56" fmla="*/ 1595 w 2448"/>
              <a:gd name="T57" fmla="*/ 2721 h 3502"/>
              <a:gd name="T58" fmla="*/ 1651 w 2448"/>
              <a:gd name="T59" fmla="*/ 2646 h 3502"/>
              <a:gd name="T60" fmla="*/ 2046 w 2448"/>
              <a:gd name="T61" fmla="*/ 2654 h 3502"/>
              <a:gd name="T62" fmla="*/ 1938 w 2448"/>
              <a:gd name="T63" fmla="*/ 2614 h 3502"/>
              <a:gd name="T64" fmla="*/ 1569 w 2448"/>
              <a:gd name="T65" fmla="*/ 2563 h 3502"/>
              <a:gd name="T66" fmla="*/ 1791 w 2448"/>
              <a:gd name="T67" fmla="*/ 1614 h 3502"/>
              <a:gd name="T68" fmla="*/ 2220 w 2448"/>
              <a:gd name="T69" fmla="*/ 629 h 3502"/>
              <a:gd name="T70" fmla="*/ 2348 w 2448"/>
              <a:gd name="T71" fmla="*/ 1011 h 3502"/>
              <a:gd name="T72" fmla="*/ 2431 w 2448"/>
              <a:gd name="T73" fmla="*/ 1031 h 3502"/>
              <a:gd name="T74" fmla="*/ 2303 w 2448"/>
              <a:gd name="T75" fmla="*/ 565 h 3502"/>
              <a:gd name="T76" fmla="*/ 793 w 2448"/>
              <a:gd name="T77" fmla="*/ 2205 h 3502"/>
              <a:gd name="T78" fmla="*/ 537 w 2448"/>
              <a:gd name="T79" fmla="*/ 2284 h 3502"/>
              <a:gd name="T80" fmla="*/ 793 w 2448"/>
              <a:gd name="T81" fmla="*/ 2205 h 3502"/>
              <a:gd name="T82" fmla="*/ 1553 w 2448"/>
              <a:gd name="T83" fmla="*/ 2708 h 3502"/>
              <a:gd name="T84" fmla="*/ 1587 w 2448"/>
              <a:gd name="T85" fmla="*/ 2579 h 3502"/>
              <a:gd name="T86" fmla="*/ 2291 w 2448"/>
              <a:gd name="T87" fmla="*/ 558 h 3502"/>
              <a:gd name="T88" fmla="*/ 2049 w 2448"/>
              <a:gd name="T89" fmla="*/ 527 h 3502"/>
              <a:gd name="T90" fmla="*/ 2305 w 2448"/>
              <a:gd name="T91" fmla="*/ 448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48" h="3502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9" name="Freeform 15"/>
          <p:cNvSpPr>
            <a:spLocks noEditPoints="1"/>
          </p:cNvSpPr>
          <p:nvPr userDrawn="1"/>
        </p:nvSpPr>
        <p:spPr bwMode="auto">
          <a:xfrm rot="2654194">
            <a:off x="2548038" y="2509087"/>
            <a:ext cx="1054815" cy="645464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13" name="Freeform 14"/>
          <p:cNvSpPr>
            <a:spLocks noEditPoints="1"/>
          </p:cNvSpPr>
          <p:nvPr userDrawn="1"/>
        </p:nvSpPr>
        <p:spPr bwMode="auto">
          <a:xfrm rot="2654194">
            <a:off x="6769924" y="1297758"/>
            <a:ext cx="811579" cy="961513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14" name="Freeform 12"/>
          <p:cNvSpPr>
            <a:spLocks noEditPoints="1"/>
          </p:cNvSpPr>
          <p:nvPr userDrawn="1"/>
        </p:nvSpPr>
        <p:spPr bwMode="auto">
          <a:xfrm rot="9190020">
            <a:off x="3887684" y="3559733"/>
            <a:ext cx="1368634" cy="1185963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997216" y="4317100"/>
            <a:ext cx="401719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300" dirty="0" err="1">
                <a:latin typeface="Trebuchet MS" panose="020B0603020202020204" pitchFamily="34" charset="0"/>
              </a:rPr>
              <a:t>Interreg</a:t>
            </a:r>
            <a:r>
              <a:rPr lang="en-GB" sz="1300" dirty="0">
                <a:latin typeface="Trebuchet MS" panose="020B0603020202020204" pitchFamily="34" charset="0"/>
              </a:rPr>
              <a:t> CENTRAL EUROPE | Joint Secretariat</a:t>
            </a:r>
            <a:br>
              <a:rPr lang="en-GB" sz="1300" dirty="0">
                <a:latin typeface="Trebuchet MS" panose="020B0603020202020204" pitchFamily="34" charset="0"/>
              </a:rPr>
            </a:br>
            <a:r>
              <a:rPr lang="en-GB" sz="1300" b="1" dirty="0">
                <a:latin typeface="Trebuchet MS" panose="020B0603020202020204" pitchFamily="34" charset="0"/>
              </a:rPr>
              <a:t>Name</a:t>
            </a:r>
          </a:p>
          <a:p>
            <a:pPr lvl="0"/>
            <a:endParaRPr lang="de-AT" dirty="0"/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-485521" y="1858398"/>
            <a:ext cx="3522105" cy="3020838"/>
            <a:chOff x="-333967" y="1854504"/>
            <a:chExt cx="3874316" cy="3322922"/>
          </a:xfrm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 rot="2654194">
              <a:off x="-333967" y="3455480"/>
              <a:ext cx="2264054" cy="1643932"/>
            </a:xfrm>
            <a:custGeom>
              <a:avLst/>
              <a:gdLst>
                <a:gd name="T0" fmla="*/ 2517 w 2752"/>
                <a:gd name="T1" fmla="*/ 1203 h 1998"/>
                <a:gd name="T2" fmla="*/ 2200 w 2752"/>
                <a:gd name="T3" fmla="*/ 1355 h 1998"/>
                <a:gd name="T4" fmla="*/ 2094 w 2752"/>
                <a:gd name="T5" fmla="*/ 1315 h 1998"/>
                <a:gd name="T6" fmla="*/ 2052 w 2752"/>
                <a:gd name="T7" fmla="*/ 1357 h 1998"/>
                <a:gd name="T8" fmla="*/ 1285 w 2752"/>
                <a:gd name="T9" fmla="*/ 1100 h 1998"/>
                <a:gd name="T10" fmla="*/ 1051 w 2752"/>
                <a:gd name="T11" fmla="*/ 791 h 1998"/>
                <a:gd name="T12" fmla="*/ 308 w 2752"/>
                <a:gd name="T13" fmla="*/ 486 h 1998"/>
                <a:gd name="T14" fmla="*/ 323 w 2752"/>
                <a:gd name="T15" fmla="*/ 438 h 1998"/>
                <a:gd name="T16" fmla="*/ 539 w 2752"/>
                <a:gd name="T17" fmla="*/ 250 h 1998"/>
                <a:gd name="T18" fmla="*/ 640 w 2752"/>
                <a:gd name="T19" fmla="*/ 233 h 1998"/>
                <a:gd name="T20" fmla="*/ 528 w 2752"/>
                <a:gd name="T21" fmla="*/ 188 h 1998"/>
                <a:gd name="T22" fmla="*/ 305 w 2752"/>
                <a:gd name="T23" fmla="*/ 390 h 1998"/>
                <a:gd name="T24" fmla="*/ 215 w 2752"/>
                <a:gd name="T25" fmla="*/ 364 h 1998"/>
                <a:gd name="T26" fmla="*/ 123 w 2752"/>
                <a:gd name="T27" fmla="*/ 57 h 1998"/>
                <a:gd name="T28" fmla="*/ 3 w 2752"/>
                <a:gd name="T29" fmla="*/ 68 h 1998"/>
                <a:gd name="T30" fmla="*/ 82 w 2752"/>
                <a:gd name="T31" fmla="*/ 120 h 1998"/>
                <a:gd name="T32" fmla="*/ 172 w 2752"/>
                <a:gd name="T33" fmla="*/ 398 h 1998"/>
                <a:gd name="T34" fmla="*/ 185 w 2752"/>
                <a:gd name="T35" fmla="*/ 499 h 1998"/>
                <a:gd name="T36" fmla="*/ 303 w 2752"/>
                <a:gd name="T37" fmla="*/ 492 h 1998"/>
                <a:gd name="T38" fmla="*/ 852 w 2752"/>
                <a:gd name="T39" fmla="*/ 898 h 1998"/>
                <a:gd name="T40" fmla="*/ 940 w 2752"/>
                <a:gd name="T41" fmla="*/ 1250 h 1998"/>
                <a:gd name="T42" fmla="*/ 678 w 2752"/>
                <a:gd name="T43" fmla="*/ 1551 h 1998"/>
                <a:gd name="T44" fmla="*/ 584 w 2752"/>
                <a:gd name="T45" fmla="*/ 1638 h 1998"/>
                <a:gd name="T46" fmla="*/ 145 w 2752"/>
                <a:gd name="T47" fmla="*/ 1445 h 1998"/>
                <a:gd name="T48" fmla="*/ 42 w 2752"/>
                <a:gd name="T49" fmla="*/ 1508 h 1998"/>
                <a:gd name="T50" fmla="*/ 147 w 2752"/>
                <a:gd name="T51" fmla="*/ 1505 h 1998"/>
                <a:gd name="T52" fmla="*/ 580 w 2752"/>
                <a:gd name="T53" fmla="*/ 1737 h 1998"/>
                <a:gd name="T54" fmla="*/ 848 w 2752"/>
                <a:gd name="T55" fmla="*/ 1771 h 1998"/>
                <a:gd name="T56" fmla="*/ 800 w 2752"/>
                <a:gd name="T57" fmla="*/ 1567 h 1998"/>
                <a:gd name="T58" fmla="*/ 1053 w 2752"/>
                <a:gd name="T59" fmla="*/ 1277 h 1998"/>
                <a:gd name="T60" fmla="*/ 2047 w 2752"/>
                <a:gd name="T61" fmla="*/ 1371 h 1998"/>
                <a:gd name="T62" fmla="*/ 2096 w 2752"/>
                <a:gd name="T63" fmla="*/ 1465 h 1998"/>
                <a:gd name="T64" fmla="*/ 2178 w 2752"/>
                <a:gd name="T65" fmla="*/ 1452 h 1998"/>
                <a:gd name="T66" fmla="*/ 2630 w 2752"/>
                <a:gd name="T67" fmla="*/ 1957 h 1998"/>
                <a:gd name="T68" fmla="*/ 2737 w 2752"/>
                <a:gd name="T69" fmla="*/ 1901 h 1998"/>
                <a:gd name="T70" fmla="*/ 2646 w 2752"/>
                <a:gd name="T71" fmla="*/ 1882 h 1998"/>
                <a:gd name="T72" fmla="*/ 2195 w 2752"/>
                <a:gd name="T73" fmla="*/ 1432 h 1998"/>
                <a:gd name="T74" fmla="*/ 2525 w 2752"/>
                <a:gd name="T75" fmla="*/ 1232 h 1998"/>
                <a:gd name="T76" fmla="*/ 2637 w 2752"/>
                <a:gd name="T77" fmla="*/ 1202 h 1998"/>
                <a:gd name="T78" fmla="*/ 243 w 2752"/>
                <a:gd name="T79" fmla="*/ 507 h 1998"/>
                <a:gd name="T80" fmla="*/ 175 w 2752"/>
                <a:gd name="T81" fmla="*/ 442 h 1998"/>
                <a:gd name="T82" fmla="*/ 240 w 2752"/>
                <a:gd name="T83" fmla="*/ 374 h 1998"/>
                <a:gd name="T84" fmla="*/ 298 w 2752"/>
                <a:gd name="T85" fmla="*/ 475 h 1998"/>
                <a:gd name="T86" fmla="*/ 850 w 2752"/>
                <a:gd name="T87" fmla="*/ 1654 h 1998"/>
                <a:gd name="T88" fmla="*/ 761 w 2752"/>
                <a:gd name="T89" fmla="*/ 1821 h 1998"/>
                <a:gd name="T90" fmla="*/ 595 w 2752"/>
                <a:gd name="T91" fmla="*/ 1649 h 1998"/>
                <a:gd name="T92" fmla="*/ 608 w 2752"/>
                <a:gd name="T93" fmla="*/ 1623 h 1998"/>
                <a:gd name="T94" fmla="*/ 850 w 2752"/>
                <a:gd name="T95" fmla="*/ 1654 h 1998"/>
                <a:gd name="T96" fmla="*/ 2153 w 2752"/>
                <a:gd name="T97" fmla="*/ 1450 h 1998"/>
                <a:gd name="T98" fmla="*/ 2065 w 2752"/>
                <a:gd name="T99" fmla="*/ 1416 h 1998"/>
                <a:gd name="T100" fmla="*/ 2100 w 2752"/>
                <a:gd name="T101" fmla="*/ 1328 h 1998"/>
                <a:gd name="T102" fmla="*/ 2187 w 2752"/>
                <a:gd name="T103" fmla="*/ 136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52" h="1998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 rot="2654194">
              <a:off x="-31981" y="1854504"/>
              <a:ext cx="1138472" cy="1348798"/>
            </a:xfrm>
            <a:custGeom>
              <a:avLst/>
              <a:gdLst>
                <a:gd name="T0" fmla="*/ 755 w 1384"/>
                <a:gd name="T1" fmla="*/ 18 h 1640"/>
                <a:gd name="T2" fmla="*/ 737 w 1384"/>
                <a:gd name="T3" fmla="*/ 101 h 1640"/>
                <a:gd name="T4" fmla="*/ 787 w 1384"/>
                <a:gd name="T5" fmla="*/ 129 h 1640"/>
                <a:gd name="T6" fmla="*/ 839 w 1384"/>
                <a:gd name="T7" fmla="*/ 585 h 1640"/>
                <a:gd name="T8" fmla="*/ 789 w 1384"/>
                <a:gd name="T9" fmla="*/ 621 h 1640"/>
                <a:gd name="T10" fmla="*/ 778 w 1384"/>
                <a:gd name="T11" fmla="*/ 648 h 1640"/>
                <a:gd name="T12" fmla="*/ 800 w 1384"/>
                <a:gd name="T13" fmla="*/ 721 h 1640"/>
                <a:gd name="T14" fmla="*/ 463 w 1384"/>
                <a:gd name="T15" fmla="*/ 1105 h 1640"/>
                <a:gd name="T16" fmla="*/ 227 w 1384"/>
                <a:gd name="T17" fmla="*/ 1069 h 1640"/>
                <a:gd name="T18" fmla="*/ 45 w 1384"/>
                <a:gd name="T19" fmla="*/ 1413 h 1640"/>
                <a:gd name="T20" fmla="*/ 389 w 1384"/>
                <a:gd name="T21" fmla="*/ 1595 h 1640"/>
                <a:gd name="T22" fmla="*/ 571 w 1384"/>
                <a:gd name="T23" fmla="*/ 1251 h 1640"/>
                <a:gd name="T24" fmla="*/ 475 w 1384"/>
                <a:gd name="T25" fmla="*/ 1114 h 1640"/>
                <a:gd name="T26" fmla="*/ 811 w 1384"/>
                <a:gd name="T27" fmla="*/ 730 h 1640"/>
                <a:gd name="T28" fmla="*/ 843 w 1384"/>
                <a:gd name="T29" fmla="*/ 743 h 1640"/>
                <a:gd name="T30" fmla="*/ 927 w 1384"/>
                <a:gd name="T31" fmla="*/ 706 h 1640"/>
                <a:gd name="T32" fmla="*/ 938 w 1384"/>
                <a:gd name="T33" fmla="*/ 679 h 1640"/>
                <a:gd name="T34" fmla="*/ 939 w 1384"/>
                <a:gd name="T35" fmla="*/ 662 h 1640"/>
                <a:gd name="T36" fmla="*/ 1259 w 1384"/>
                <a:gd name="T37" fmla="*/ 583 h 1640"/>
                <a:gd name="T38" fmla="*/ 1265 w 1384"/>
                <a:gd name="T39" fmla="*/ 594 h 1640"/>
                <a:gd name="T40" fmla="*/ 1348 w 1384"/>
                <a:gd name="T41" fmla="*/ 613 h 1640"/>
                <a:gd name="T42" fmla="*/ 1367 w 1384"/>
                <a:gd name="T43" fmla="*/ 530 h 1640"/>
                <a:gd name="T44" fmla="*/ 1283 w 1384"/>
                <a:gd name="T45" fmla="*/ 511 h 1640"/>
                <a:gd name="T46" fmla="*/ 1256 w 1384"/>
                <a:gd name="T47" fmla="*/ 569 h 1640"/>
                <a:gd name="T48" fmla="*/ 937 w 1384"/>
                <a:gd name="T49" fmla="*/ 648 h 1640"/>
                <a:gd name="T50" fmla="*/ 925 w 1384"/>
                <a:gd name="T51" fmla="*/ 618 h 1640"/>
                <a:gd name="T52" fmla="*/ 873 w 1384"/>
                <a:gd name="T53" fmla="*/ 584 h 1640"/>
                <a:gd name="T54" fmla="*/ 853 w 1384"/>
                <a:gd name="T55" fmla="*/ 583 h 1640"/>
                <a:gd name="T56" fmla="*/ 801 w 1384"/>
                <a:gd name="T57" fmla="*/ 127 h 1640"/>
                <a:gd name="T58" fmla="*/ 820 w 1384"/>
                <a:gd name="T59" fmla="*/ 120 h 1640"/>
                <a:gd name="T60" fmla="*/ 838 w 1384"/>
                <a:gd name="T61" fmla="*/ 36 h 1640"/>
                <a:gd name="T62" fmla="*/ 755 w 1384"/>
                <a:gd name="T63" fmla="*/ 18 h 1640"/>
                <a:gd name="T64" fmla="*/ 913 w 1384"/>
                <a:gd name="T65" fmla="*/ 626 h 1640"/>
                <a:gd name="T66" fmla="*/ 923 w 1384"/>
                <a:gd name="T67" fmla="*/ 651 h 1640"/>
                <a:gd name="T68" fmla="*/ 923 w 1384"/>
                <a:gd name="T69" fmla="*/ 651 h 1640"/>
                <a:gd name="T70" fmla="*/ 924 w 1384"/>
                <a:gd name="T71" fmla="*/ 653 h 1640"/>
                <a:gd name="T72" fmla="*/ 923 w 1384"/>
                <a:gd name="T73" fmla="*/ 676 h 1640"/>
                <a:gd name="T74" fmla="*/ 915 w 1384"/>
                <a:gd name="T75" fmla="*/ 699 h 1640"/>
                <a:gd name="T76" fmla="*/ 845 w 1384"/>
                <a:gd name="T77" fmla="*/ 729 h 1640"/>
                <a:gd name="T78" fmla="*/ 792 w 1384"/>
                <a:gd name="T79" fmla="*/ 651 h 1640"/>
                <a:gd name="T80" fmla="*/ 801 w 1384"/>
                <a:gd name="T81" fmla="*/ 628 h 1640"/>
                <a:gd name="T82" fmla="*/ 870 w 1384"/>
                <a:gd name="T83" fmla="*/ 598 h 1640"/>
                <a:gd name="T84" fmla="*/ 913 w 1384"/>
                <a:gd name="T85" fmla="*/ 626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164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 rot="2654194">
              <a:off x="263870" y="2526575"/>
              <a:ext cx="3276479" cy="2650851"/>
            </a:xfrm>
            <a:custGeom>
              <a:avLst/>
              <a:gdLst>
                <a:gd name="T0" fmla="*/ 3469 w 3984"/>
                <a:gd name="T1" fmla="*/ 613 h 3221"/>
                <a:gd name="T2" fmla="*/ 3562 w 3984"/>
                <a:gd name="T3" fmla="*/ 361 h 3221"/>
                <a:gd name="T4" fmla="*/ 3303 w 3984"/>
                <a:gd name="T5" fmla="*/ 648 h 3221"/>
                <a:gd name="T6" fmla="*/ 3067 w 3984"/>
                <a:gd name="T7" fmla="*/ 735 h 3221"/>
                <a:gd name="T8" fmla="*/ 2837 w 3984"/>
                <a:gd name="T9" fmla="*/ 1 h 3221"/>
                <a:gd name="T10" fmla="*/ 2428 w 3984"/>
                <a:gd name="T11" fmla="*/ 484 h 3221"/>
                <a:gd name="T12" fmla="*/ 1356 w 3984"/>
                <a:gd name="T13" fmla="*/ 790 h 3221"/>
                <a:gd name="T14" fmla="*/ 971 w 3984"/>
                <a:gd name="T15" fmla="*/ 488 h 3221"/>
                <a:gd name="T16" fmla="*/ 805 w 3984"/>
                <a:gd name="T17" fmla="*/ 1002 h 3221"/>
                <a:gd name="T18" fmla="*/ 54 w 3984"/>
                <a:gd name="T19" fmla="*/ 987 h 3221"/>
                <a:gd name="T20" fmla="*/ 136 w 3984"/>
                <a:gd name="T21" fmla="*/ 1065 h 3221"/>
                <a:gd name="T22" fmla="*/ 1367 w 3984"/>
                <a:gd name="T23" fmla="*/ 818 h 3221"/>
                <a:gd name="T24" fmla="*/ 1187 w 3984"/>
                <a:gd name="T25" fmla="*/ 1428 h 3221"/>
                <a:gd name="T26" fmla="*/ 411 w 3984"/>
                <a:gd name="T27" fmla="*/ 1887 h 3221"/>
                <a:gd name="T28" fmla="*/ 530 w 3984"/>
                <a:gd name="T29" fmla="*/ 1897 h 3221"/>
                <a:gd name="T30" fmla="*/ 1266 w 3984"/>
                <a:gd name="T31" fmla="*/ 1822 h 3221"/>
                <a:gd name="T32" fmla="*/ 1455 w 3984"/>
                <a:gd name="T33" fmla="*/ 2596 h 3221"/>
                <a:gd name="T34" fmla="*/ 1590 w 3984"/>
                <a:gd name="T35" fmla="*/ 3159 h 3221"/>
                <a:gd name="T36" fmla="*/ 2132 w 3984"/>
                <a:gd name="T37" fmla="*/ 2960 h 3221"/>
                <a:gd name="T38" fmla="*/ 2477 w 3984"/>
                <a:gd name="T39" fmla="*/ 3140 h 3221"/>
                <a:gd name="T40" fmla="*/ 2144 w 3984"/>
                <a:gd name="T41" fmla="*/ 2783 h 3221"/>
                <a:gd name="T42" fmla="*/ 1610 w 3984"/>
                <a:gd name="T43" fmla="*/ 2915 h 3221"/>
                <a:gd name="T44" fmla="*/ 1700 w 3984"/>
                <a:gd name="T45" fmla="*/ 2189 h 3221"/>
                <a:gd name="T46" fmla="*/ 2100 w 3984"/>
                <a:gd name="T47" fmla="*/ 2051 h 3221"/>
                <a:gd name="T48" fmla="*/ 2446 w 3984"/>
                <a:gd name="T49" fmla="*/ 2297 h 3221"/>
                <a:gd name="T50" fmla="*/ 2717 w 3984"/>
                <a:gd name="T51" fmla="*/ 2678 h 3221"/>
                <a:gd name="T52" fmla="*/ 2578 w 3984"/>
                <a:gd name="T53" fmla="*/ 2266 h 3221"/>
                <a:gd name="T54" fmla="*/ 3000 w 3984"/>
                <a:gd name="T55" fmla="*/ 2039 h 3221"/>
                <a:gd name="T56" fmla="*/ 2207 w 3984"/>
                <a:gd name="T57" fmla="*/ 1989 h 3221"/>
                <a:gd name="T58" fmla="*/ 1942 w 3984"/>
                <a:gd name="T59" fmla="*/ 1372 h 3221"/>
                <a:gd name="T60" fmla="*/ 2782 w 3984"/>
                <a:gd name="T61" fmla="*/ 1778 h 3221"/>
                <a:gd name="T62" fmla="*/ 1901 w 3984"/>
                <a:gd name="T63" fmla="*/ 1235 h 3221"/>
                <a:gd name="T64" fmla="*/ 1462 w 3984"/>
                <a:gd name="T65" fmla="*/ 888 h 3221"/>
                <a:gd name="T66" fmla="*/ 2483 w 3984"/>
                <a:gd name="T67" fmla="*/ 535 h 3221"/>
                <a:gd name="T68" fmla="*/ 3038 w 3984"/>
                <a:gd name="T69" fmla="*/ 741 h 3221"/>
                <a:gd name="T70" fmla="*/ 3114 w 3984"/>
                <a:gd name="T71" fmla="*/ 1446 h 3221"/>
                <a:gd name="T72" fmla="*/ 3262 w 3984"/>
                <a:gd name="T73" fmla="*/ 1241 h 3221"/>
                <a:gd name="T74" fmla="*/ 3736 w 3984"/>
                <a:gd name="T75" fmla="*/ 1120 h 3221"/>
                <a:gd name="T76" fmla="*/ 3455 w 3984"/>
                <a:gd name="T77" fmla="*/ 714 h 3221"/>
                <a:gd name="T78" fmla="*/ 3971 w 3984"/>
                <a:gd name="T79" fmla="*/ 459 h 3221"/>
                <a:gd name="T80" fmla="*/ 24 w 3984"/>
                <a:gd name="T81" fmla="*/ 1025 h 3221"/>
                <a:gd name="T82" fmla="*/ 513 w 3984"/>
                <a:gd name="T83" fmla="*/ 1951 h 3221"/>
                <a:gd name="T84" fmla="*/ 511 w 3984"/>
                <a:gd name="T85" fmla="*/ 1891 h 3221"/>
                <a:gd name="T86" fmla="*/ 1597 w 3984"/>
                <a:gd name="T87" fmla="*/ 3146 h 3221"/>
                <a:gd name="T88" fmla="*/ 2576 w 3984"/>
                <a:gd name="T89" fmla="*/ 2198 h 3221"/>
                <a:gd name="T90" fmla="*/ 2428 w 3984"/>
                <a:gd name="T91" fmla="*/ 2173 h 3221"/>
                <a:gd name="T92" fmla="*/ 1509 w 3984"/>
                <a:gd name="T93" fmla="*/ 2502 h 3221"/>
                <a:gd name="T94" fmla="*/ 966 w 3984"/>
                <a:gd name="T95" fmla="*/ 2193 h 3221"/>
                <a:gd name="T96" fmla="*/ 1643 w 3984"/>
                <a:gd name="T97" fmla="*/ 2021 h 3221"/>
                <a:gd name="T98" fmla="*/ 1787 w 3984"/>
                <a:gd name="T99" fmla="*/ 1287 h 3221"/>
                <a:gd name="T100" fmla="*/ 1784 w 3984"/>
                <a:gd name="T101" fmla="*/ 1349 h 3221"/>
                <a:gd name="T102" fmla="*/ 2045 w 3984"/>
                <a:gd name="T103" fmla="*/ 1811 h 3221"/>
                <a:gd name="T104" fmla="*/ 1656 w 3984"/>
                <a:gd name="T105" fmla="*/ 2014 h 3221"/>
                <a:gd name="T106" fmla="*/ 1438 w 3984"/>
                <a:gd name="T107" fmla="*/ 1427 h 3221"/>
                <a:gd name="T108" fmla="*/ 1587 w 3984"/>
                <a:gd name="T109" fmla="*/ 820 h 3221"/>
                <a:gd name="T110" fmla="*/ 1546 w 3984"/>
                <a:gd name="T111" fmla="*/ 655 h 3221"/>
                <a:gd name="T112" fmla="*/ 2513 w 3984"/>
                <a:gd name="T113" fmla="*/ 529 h 3221"/>
                <a:gd name="T114" fmla="*/ 2532 w 3984"/>
                <a:gd name="T115" fmla="*/ 187 h 3221"/>
                <a:gd name="T116" fmla="*/ 3046 w 3984"/>
                <a:gd name="T117" fmla="*/ 621 h 3221"/>
                <a:gd name="T118" fmla="*/ 3339 w 3984"/>
                <a:gd name="T119" fmla="*/ 1388 h 3221"/>
                <a:gd name="T120" fmla="*/ 3121 w 3984"/>
                <a:gd name="T121" fmla="*/ 1306 h 3221"/>
                <a:gd name="T122" fmla="*/ 3929 w 3984"/>
                <a:gd name="T123" fmla="*/ 475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4" h="3221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</p:grpSp>
      <p:pic>
        <p:nvPicPr>
          <p:cNvPr id="21" name="Grafik 2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4892" y="200660"/>
            <a:ext cx="2781709" cy="1176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7500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3663950"/>
            <a:ext cx="0" cy="1505531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9601" y="1483242"/>
            <a:ext cx="1" cy="1315772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89999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27002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70314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07317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06796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243799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17" name="Straight Connector 8"/>
          <p:cNvCxnSpPr/>
          <p:nvPr userDrawn="1"/>
        </p:nvCxnSpPr>
        <p:spPr>
          <a:xfrm>
            <a:off x="4409888" y="3657600"/>
            <a:ext cx="0" cy="102212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"/>
          <p:cNvCxnSpPr/>
          <p:nvPr userDrawn="1"/>
        </p:nvCxnSpPr>
        <p:spPr>
          <a:xfrm>
            <a:off x="4409888" y="1387096"/>
            <a:ext cx="0" cy="178155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8"/>
          <p:cNvCxnSpPr/>
          <p:nvPr userDrawn="1"/>
        </p:nvCxnSpPr>
        <p:spPr>
          <a:xfrm flipH="1">
            <a:off x="4409888" y="3091039"/>
            <a:ext cx="7096" cy="1588685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26201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263204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06516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43519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242998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180001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387096"/>
            <a:ext cx="0" cy="136071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5"/>
          <p:cNvSpPr>
            <a:spLocks noEditPoints="1"/>
          </p:cNvSpPr>
          <p:nvPr userDrawn="1"/>
        </p:nvSpPr>
        <p:spPr bwMode="auto">
          <a:xfrm rot="19424853">
            <a:off x="4075828" y="4576080"/>
            <a:ext cx="922819" cy="564693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background with page coun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itel 171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0418303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er grey background/empty">
    <p:bg>
      <p:bgPr>
        <a:solidFill>
          <a:srgbClr val="C8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hteck 1"/>
          <p:cNvSpPr/>
          <p:nvPr userDrawn="1"/>
        </p:nvSpPr>
        <p:spPr>
          <a:xfrm>
            <a:off x="8357616" y="4681728"/>
            <a:ext cx="457200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550969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8562974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4" y="1001413"/>
            <a:ext cx="8562975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s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4140000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5" y="1001413"/>
            <a:ext cx="8434186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91050" y="1682602"/>
            <a:ext cx="4140000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1510171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/ no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75419"/>
            <a:ext cx="6607581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980854"/>
            <a:ext cx="8562974" cy="312597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704338" y="280473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59040" y="67025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59040" y="2880032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617933" y="4808762"/>
            <a:ext cx="3600450" cy="293914"/>
          </a:xfrm>
        </p:spPr>
        <p:txBody>
          <a:bodyPr anchor="b">
            <a:no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016284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276338" y="280473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14748"/>
            <a:ext cx="4572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210968" y="67025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10968" y="2880032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-72574" y="4800595"/>
            <a:ext cx="3600450" cy="293914"/>
          </a:xfrm>
        </p:spPr>
        <p:txBody>
          <a:bodyPr anchor="b">
            <a:no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533415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_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3257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">
    <p:bg>
      <p:bgPr>
        <a:solidFill>
          <a:srgbClr val="708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4095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1" y="1033123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7"/>
          <p:cNvCxnSpPr/>
          <p:nvPr userDrawn="1"/>
        </p:nvCxnSpPr>
        <p:spPr>
          <a:xfrm flipH="1">
            <a:off x="4417813" y="1778759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3" y="2524395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5" y="4015665"/>
            <a:ext cx="1" cy="484898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3" y="3270030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>
          <a:xfrm>
            <a:off x="8435759" y="4767263"/>
            <a:ext cx="502079" cy="274637"/>
          </a:xfrm>
          <a:prstGeom prst="rect">
            <a:avLst/>
          </a:prstGeom>
        </p:spPr>
        <p:txBody>
          <a:bodyPr/>
          <a:lstStyle/>
          <a:p>
            <a:fld id="{D6C7D21A-03E0-495F-99BC-0DE19E98C8C7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32" name="Freeform 15"/>
          <p:cNvSpPr>
            <a:spLocks noEditPoints="1"/>
          </p:cNvSpPr>
          <p:nvPr userDrawn="1"/>
        </p:nvSpPr>
        <p:spPr bwMode="auto">
          <a:xfrm rot="19424853">
            <a:off x="4082178" y="4315730"/>
            <a:ext cx="922819" cy="564693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4"/>
          <p:cNvSpPr>
            <a:spLocks noEditPoints="1"/>
          </p:cNvSpPr>
          <p:nvPr userDrawn="1"/>
        </p:nvSpPr>
        <p:spPr bwMode="auto">
          <a:xfrm rot="1328560">
            <a:off x="8492289" y="4013864"/>
            <a:ext cx="966584" cy="1146378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972460"/>
            <a:ext cx="8064216" cy="3038361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98806"/>
            <a:ext cx="6588442" cy="46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8" name="TextBox 27"/>
          <p:cNvSpPr txBox="1"/>
          <p:nvPr userDrawn="1"/>
        </p:nvSpPr>
        <p:spPr>
          <a:xfrm>
            <a:off x="8276806" y="4638769"/>
            <a:ext cx="640165" cy="33851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000" b="0" noProof="0" smtClean="0">
                <a:solidFill>
                  <a:schemeClr val="bg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en-GB" sz="1000" b="0" noProof="0" dirty="0">
              <a:solidFill>
                <a:schemeClr val="bg1"/>
              </a:solidFill>
              <a:latin typeface="Trebuchet MS" pitchFamily="34" charset="0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59" r:id="rId2"/>
    <p:sldLayoutId id="2147483873" r:id="rId3"/>
    <p:sldLayoutId id="2147483850" r:id="rId4"/>
    <p:sldLayoutId id="2147483863" r:id="rId5"/>
    <p:sldLayoutId id="2147483868" r:id="rId6"/>
    <p:sldLayoutId id="2147483875" r:id="rId7"/>
    <p:sldLayoutId id="2147483874" r:id="rId8"/>
    <p:sldLayoutId id="2147483856" r:id="rId9"/>
    <p:sldLayoutId id="2147483860" r:id="rId10"/>
    <p:sldLayoutId id="2147483857" r:id="rId11"/>
    <p:sldLayoutId id="2147483858" r:id="rId12"/>
    <p:sldLayoutId id="2147483894" r:id="rId13"/>
    <p:sldLayoutId id="2147483895" r:id="rId14"/>
  </p:sldLayoutIdLst>
  <p:transition spd="slow">
    <p:push dir="u"/>
  </p:transition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bg2"/>
        </a:buClr>
        <a:buSzPct val="80000"/>
        <a:buFont typeface="Wingdings 2" pitchFamily="18" charset="2"/>
        <a:buChar char="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bg2"/>
        </a:buClr>
        <a:buSzPct val="80000"/>
        <a:buFont typeface="Wingdings" pitchFamily="2" charset="2"/>
        <a:buChar char="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bg2"/>
        </a:buClr>
        <a:buSzPct val="100000"/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iri.svobodnik@ostrava.cz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hyperlink" Target="mailto:dusan.pollich@ostrava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53472" y="4319789"/>
            <a:ext cx="4543744" cy="586195"/>
          </a:xfrm>
        </p:spPr>
        <p:txBody>
          <a:bodyPr/>
          <a:lstStyle/>
          <a:p>
            <a:r>
              <a:rPr lang="cs-CZ" dirty="0"/>
              <a:t>Setkání pracovní skupiny Ostravské metropolitní oblasti</a:t>
            </a:r>
            <a:br>
              <a:rPr lang="en-GB" dirty="0"/>
            </a:br>
            <a:r>
              <a:rPr lang="cs-CZ" dirty="0"/>
              <a:t>Ostrava</a:t>
            </a:r>
            <a:r>
              <a:rPr lang="en-GB" dirty="0"/>
              <a:t> | </a:t>
            </a:r>
            <a:r>
              <a:rPr lang="cs-CZ" dirty="0"/>
              <a:t>6.</a:t>
            </a:r>
            <a:r>
              <a:rPr lang="en-GB" dirty="0"/>
              <a:t> </a:t>
            </a:r>
            <a:r>
              <a:rPr lang="cs-CZ" dirty="0"/>
              <a:t>května</a:t>
            </a:r>
            <a:r>
              <a:rPr lang="en-GB" dirty="0"/>
              <a:t> </a:t>
            </a:r>
            <a:r>
              <a:rPr lang="cs-CZ" dirty="0"/>
              <a:t>2024</a:t>
            </a:r>
            <a:endParaRPr lang="en-GB" dirty="0"/>
          </a:p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58776" y="1122934"/>
            <a:ext cx="5785716" cy="1193190"/>
          </a:xfrm>
        </p:spPr>
        <p:txBody>
          <a:bodyPr>
            <a:normAutofit/>
          </a:bodyPr>
          <a:lstStyle/>
          <a:p>
            <a:r>
              <a:rPr lang="cs-CZ" sz="2800" dirty="0"/>
              <a:t>Představení studijních klastrů</a:t>
            </a:r>
          </a:p>
          <a:p>
            <a:r>
              <a:rPr lang="cs-CZ" sz="2800" dirty="0"/>
              <a:t>MECOG-CE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497300" y="4335053"/>
            <a:ext cx="4017197" cy="586195"/>
          </a:xfrm>
        </p:spPr>
        <p:txBody>
          <a:bodyPr/>
          <a:lstStyle/>
          <a:p>
            <a:r>
              <a:rPr lang="cs-CZ" b="1" dirty="0"/>
              <a:t>Jiří Svobodník</a:t>
            </a:r>
          </a:p>
          <a:p>
            <a:r>
              <a:rPr lang="cs-CZ" b="1" dirty="0"/>
              <a:t>Dušan Pöllich</a:t>
            </a:r>
            <a:endParaRPr lang="en-GB" b="1" dirty="0"/>
          </a:p>
          <a:p>
            <a:endParaRPr lang="de-AT" dirty="0"/>
          </a:p>
        </p:txBody>
      </p:sp>
      <p:pic>
        <p:nvPicPr>
          <p:cNvPr id="6" name="Obrázek 5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6285A34D-769B-4E5B-9CDA-F44231579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41" y="196850"/>
            <a:ext cx="2811717" cy="11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8862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ED1581-BEEA-2A49-32DF-10445E160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Zapojení partneři</a:t>
            </a:r>
            <a:r>
              <a:rPr lang="cs-CZ" dirty="0"/>
              <a:t>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Metropole Katowice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GZM (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Górnośląsko-Zagłębiowska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Metropolia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)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-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lighthouse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metropolitní oblast</a:t>
            </a:r>
            <a:endParaRPr lang="en-GB" sz="1800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cs-CZ" sz="1800" b="0" i="0" u="sng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Město Ostrava – pilotní akce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Region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Stuttgart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– pilotní akce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Metropolitní město Turín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545" y="214550"/>
            <a:ext cx="8562975" cy="847409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dirty="0">
                <a:solidFill>
                  <a:schemeClr val="accent5"/>
                </a:solidFill>
                <a:latin typeface="Trebuchet MS"/>
              </a:rPr>
              <a:t>3. Metropolitní prototypové akademie – inovativní spolupráce přenositelnost lokálně a mezinárodně</a:t>
            </a:r>
          </a:p>
        </p:txBody>
      </p:sp>
    </p:spTree>
    <p:extLst>
      <p:ext uri="{BB962C8B-B14F-4D97-AF65-F5344CB8AC3E}">
        <p14:creationId xmlns:p14="http://schemas.microsoft.com/office/powerpoint/2010/main" val="377306004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ED1581-BEEA-2A49-32DF-10445E160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545" y="1181716"/>
            <a:ext cx="8562974" cy="24082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Metropolitní prototypové akademie zahrnuje kreativní proces pro nalezení a testování řešení na různ</a:t>
            </a:r>
            <a:r>
              <a:rPr lang="cs-CZ" sz="1800" dirty="0">
                <a:solidFill>
                  <a:srgbClr val="000000"/>
                </a:solidFill>
              </a:rPr>
              <a:t>é metropolitní problémy.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</a:rPr>
              <a:t>Hlavní prvky této metody: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Potřeby uživatelů (cílové skupiny)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Výzkumy a analýzy (kvantitativní i kvalitativní)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Zapojení širokého spektra stakeholderů (úředníci, odborníci, vědci, aktivisté, občané)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Prostorový / procesní prototyp (malé, </a:t>
            </a:r>
            <a:r>
              <a:rPr lang="cs-CZ" sz="1600" dirty="0" err="1">
                <a:solidFill>
                  <a:srgbClr val="000000"/>
                </a:solidFill>
              </a:rPr>
              <a:t>low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cost</a:t>
            </a:r>
            <a:r>
              <a:rPr lang="cs-CZ" sz="1600" dirty="0">
                <a:solidFill>
                  <a:srgbClr val="000000"/>
                </a:solidFill>
              </a:rPr>
              <a:t> řešení)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Přenositelné v rámci území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</a:rPr>
              <a:t>Témata: územní plánování, udržitelná mobilita, životní prostředí</a:t>
            </a: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545" y="214550"/>
            <a:ext cx="8562975" cy="847409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dirty="0">
                <a:solidFill>
                  <a:schemeClr val="accent5"/>
                </a:solidFill>
                <a:latin typeface="Trebuchet MS"/>
              </a:rPr>
              <a:t>3. Metropolitní prototypové akademie – inovativní spolupráce přenositelnost lokálně a mezinárodně</a:t>
            </a:r>
          </a:p>
        </p:txBody>
      </p:sp>
    </p:spTree>
    <p:extLst>
      <p:ext uri="{BB962C8B-B14F-4D97-AF65-F5344CB8AC3E}">
        <p14:creationId xmlns:p14="http://schemas.microsoft.com/office/powerpoint/2010/main" val="329770699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ED1581-BEEA-2A49-32DF-10445E160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545" y="1367613"/>
            <a:ext cx="8562974" cy="24082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Příklady řešení v Hornoslezsko-</a:t>
            </a:r>
            <a:r>
              <a:rPr lang="cs-CZ" sz="2000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Zaglebovské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metropolitní oblasti: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Jak napojit městské čtvrti na páteřní železniční síť?</a:t>
            </a:r>
            <a:r>
              <a:rPr lang="cs-CZ" sz="1800" dirty="0">
                <a:solidFill>
                  <a:srgbClr val="000000"/>
                </a:solidFill>
              </a:rPr>
              <a:t> (Kazimierz </a:t>
            </a:r>
            <a:r>
              <a:rPr lang="cs-CZ" sz="1800" dirty="0" err="1">
                <a:solidFill>
                  <a:srgbClr val="000000"/>
                </a:solidFill>
              </a:rPr>
              <a:t>Górniczy</a:t>
            </a:r>
            <a:r>
              <a:rPr lang="cs-CZ" sz="1800" dirty="0">
                <a:solidFill>
                  <a:srgbClr val="000000"/>
                </a:solidFill>
              </a:rPr>
              <a:t>)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Jak utvářet ulici v centru města? (Bytom)</a:t>
            </a:r>
            <a:endParaRPr lang="cs-CZ" sz="1800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</a:rPr>
              <a:t>Jak se připrav</a:t>
            </a:r>
            <a:r>
              <a:rPr lang="cs-CZ" sz="1800" dirty="0" err="1">
                <a:solidFill>
                  <a:srgbClr val="000000"/>
                </a:solidFill>
              </a:rPr>
              <a:t>it</a:t>
            </a:r>
            <a:r>
              <a:rPr lang="pt-BR" sz="1800" dirty="0">
                <a:solidFill>
                  <a:srgbClr val="000000"/>
                </a:solidFill>
              </a:rPr>
              <a:t> na úpravu parkování ve městech?</a:t>
            </a:r>
            <a:r>
              <a:rPr lang="cs-CZ" sz="1800" dirty="0">
                <a:solidFill>
                  <a:srgbClr val="000000"/>
                </a:solidFill>
              </a:rPr>
              <a:t> (</a:t>
            </a:r>
            <a:r>
              <a:rPr lang="cs-CZ" sz="1800" dirty="0" err="1">
                <a:solidFill>
                  <a:srgbClr val="000000"/>
                </a:solidFill>
              </a:rPr>
              <a:t>Tychy</a:t>
            </a:r>
            <a:r>
              <a:rPr lang="cs-CZ" sz="1800" dirty="0">
                <a:solidFill>
                  <a:srgbClr val="000000"/>
                </a:solidFill>
              </a:rPr>
              <a:t>)</a:t>
            </a:r>
          </a:p>
          <a:p>
            <a:pPr marL="1085427" lvl="1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</a:rPr>
              <a:t>Jak vytvořit větší centrální oblast se specifickou funkcí? (Katowice)</a:t>
            </a: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545" y="214550"/>
            <a:ext cx="8562975" cy="847409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dirty="0">
                <a:solidFill>
                  <a:schemeClr val="accent5"/>
                </a:solidFill>
                <a:latin typeface="Trebuchet MS"/>
              </a:rPr>
              <a:t>3. Metropolitní prototypové akademie – inovativní spolupráce přenositelnost lokálně a mezinárodně</a:t>
            </a:r>
          </a:p>
        </p:txBody>
      </p:sp>
    </p:spTree>
    <p:extLst>
      <p:ext uri="{BB962C8B-B14F-4D97-AF65-F5344CB8AC3E}">
        <p14:creationId xmlns:p14="http://schemas.microsoft.com/office/powerpoint/2010/main" val="266640888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43177" r="41967" b="13670"/>
          <a:stretch/>
        </p:blipFill>
        <p:spPr>
          <a:xfrm>
            <a:off x="791085" y="-24757"/>
            <a:ext cx="8378315" cy="5232400"/>
          </a:xfrm>
          <a:prstGeom prst="rect">
            <a:avLst/>
          </a:prstGeom>
        </p:spPr>
      </p:pic>
      <p:sp>
        <p:nvSpPr>
          <p:cNvPr id="24" name="Freeform 5"/>
          <p:cNvSpPr>
            <a:spLocks noEditPoints="1"/>
          </p:cNvSpPr>
          <p:nvPr/>
        </p:nvSpPr>
        <p:spPr bwMode="auto">
          <a:xfrm rot="1963611">
            <a:off x="6434529" y="2096106"/>
            <a:ext cx="799810" cy="468771"/>
          </a:xfrm>
          <a:custGeom>
            <a:avLst/>
            <a:gdLst>
              <a:gd name="T0" fmla="*/ 663 w 936"/>
              <a:gd name="T1" fmla="*/ 0 h 547"/>
              <a:gd name="T2" fmla="*/ 390 w 936"/>
              <a:gd name="T3" fmla="*/ 268 h 547"/>
              <a:gd name="T4" fmla="*/ 297 w 936"/>
              <a:gd name="T5" fmla="*/ 268 h 547"/>
              <a:gd name="T6" fmla="*/ 289 w 936"/>
              <a:gd name="T7" fmla="*/ 246 h 547"/>
              <a:gd name="T8" fmla="*/ 232 w 936"/>
              <a:gd name="T9" fmla="*/ 219 h 547"/>
              <a:gd name="T10" fmla="*/ 213 w 936"/>
              <a:gd name="T11" fmla="*/ 225 h 547"/>
              <a:gd name="T12" fmla="*/ 204 w 936"/>
              <a:gd name="T13" fmla="*/ 232 h 547"/>
              <a:gd name="T14" fmla="*/ 110 w 936"/>
              <a:gd name="T15" fmla="*/ 164 h 547"/>
              <a:gd name="T16" fmla="*/ 113 w 936"/>
              <a:gd name="T17" fmla="*/ 156 h 547"/>
              <a:gd name="T18" fmla="*/ 85 w 936"/>
              <a:gd name="T19" fmla="*/ 104 h 547"/>
              <a:gd name="T20" fmla="*/ 33 w 936"/>
              <a:gd name="T21" fmla="*/ 132 h 547"/>
              <a:gd name="T22" fmla="*/ 62 w 936"/>
              <a:gd name="T23" fmla="*/ 184 h 547"/>
              <a:gd name="T24" fmla="*/ 104 w 936"/>
              <a:gd name="T25" fmla="*/ 172 h 547"/>
              <a:gd name="T26" fmla="*/ 198 w 936"/>
              <a:gd name="T27" fmla="*/ 240 h 547"/>
              <a:gd name="T28" fmla="*/ 188 w 936"/>
              <a:gd name="T29" fmla="*/ 260 h 547"/>
              <a:gd name="T30" fmla="*/ 194 w 936"/>
              <a:gd name="T31" fmla="*/ 302 h 547"/>
              <a:gd name="T32" fmla="*/ 202 w 936"/>
              <a:gd name="T33" fmla="*/ 313 h 547"/>
              <a:gd name="T34" fmla="*/ 71 w 936"/>
              <a:gd name="T35" fmla="*/ 444 h 547"/>
              <a:gd name="T36" fmla="*/ 58 w 936"/>
              <a:gd name="T37" fmla="*/ 438 h 547"/>
              <a:gd name="T38" fmla="*/ 7 w 936"/>
              <a:gd name="T39" fmla="*/ 466 h 547"/>
              <a:gd name="T40" fmla="*/ 35 w 936"/>
              <a:gd name="T41" fmla="*/ 517 h 547"/>
              <a:gd name="T42" fmla="*/ 86 w 936"/>
              <a:gd name="T43" fmla="*/ 489 h 547"/>
              <a:gd name="T44" fmla="*/ 78 w 936"/>
              <a:gd name="T45" fmla="*/ 451 h 547"/>
              <a:gd name="T46" fmla="*/ 210 w 936"/>
              <a:gd name="T47" fmla="*/ 319 h 547"/>
              <a:gd name="T48" fmla="*/ 251 w 936"/>
              <a:gd name="T49" fmla="*/ 329 h 547"/>
              <a:gd name="T50" fmla="*/ 270 w 936"/>
              <a:gd name="T51" fmla="*/ 322 h 547"/>
              <a:gd name="T52" fmla="*/ 297 w 936"/>
              <a:gd name="T53" fmla="*/ 278 h 547"/>
              <a:gd name="T54" fmla="*/ 390 w 936"/>
              <a:gd name="T55" fmla="*/ 278 h 547"/>
              <a:gd name="T56" fmla="*/ 663 w 936"/>
              <a:gd name="T57" fmla="*/ 547 h 547"/>
              <a:gd name="T58" fmla="*/ 936 w 936"/>
              <a:gd name="T59" fmla="*/ 274 h 547"/>
              <a:gd name="T60" fmla="*/ 663 w 936"/>
              <a:gd name="T61" fmla="*/ 0 h 547"/>
              <a:gd name="T62" fmla="*/ 265 w 936"/>
              <a:gd name="T63" fmla="*/ 313 h 547"/>
              <a:gd name="T64" fmla="*/ 249 w 936"/>
              <a:gd name="T65" fmla="*/ 319 h 547"/>
              <a:gd name="T66" fmla="*/ 202 w 936"/>
              <a:gd name="T67" fmla="*/ 297 h 547"/>
              <a:gd name="T68" fmla="*/ 197 w 936"/>
              <a:gd name="T69" fmla="*/ 262 h 547"/>
              <a:gd name="T70" fmla="*/ 206 w 936"/>
              <a:gd name="T71" fmla="*/ 246 h 547"/>
              <a:gd name="T72" fmla="*/ 206 w 936"/>
              <a:gd name="T73" fmla="*/ 244 h 547"/>
              <a:gd name="T74" fmla="*/ 219 w 936"/>
              <a:gd name="T75" fmla="*/ 234 h 547"/>
              <a:gd name="T76" fmla="*/ 234 w 936"/>
              <a:gd name="T77" fmla="*/ 228 h 547"/>
              <a:gd name="T78" fmla="*/ 281 w 936"/>
              <a:gd name="T79" fmla="*/ 251 h 547"/>
              <a:gd name="T80" fmla="*/ 265 w 936"/>
              <a:gd name="T81" fmla="*/ 313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6" h="547">
                <a:moveTo>
                  <a:pt x="663" y="0"/>
                </a:moveTo>
                <a:cubicBezTo>
                  <a:pt x="514" y="0"/>
                  <a:pt x="393" y="120"/>
                  <a:pt x="390" y="268"/>
                </a:cubicBezTo>
                <a:cubicBezTo>
                  <a:pt x="297" y="268"/>
                  <a:pt x="297" y="268"/>
                  <a:pt x="297" y="268"/>
                </a:cubicBezTo>
                <a:cubicBezTo>
                  <a:pt x="296" y="261"/>
                  <a:pt x="294" y="253"/>
                  <a:pt x="289" y="246"/>
                </a:cubicBezTo>
                <a:cubicBezTo>
                  <a:pt x="278" y="226"/>
                  <a:pt x="255" y="215"/>
                  <a:pt x="232" y="219"/>
                </a:cubicBezTo>
                <a:cubicBezTo>
                  <a:pt x="226" y="220"/>
                  <a:pt x="219" y="222"/>
                  <a:pt x="213" y="225"/>
                </a:cubicBezTo>
                <a:cubicBezTo>
                  <a:pt x="210" y="227"/>
                  <a:pt x="207" y="230"/>
                  <a:pt x="204" y="23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1" y="161"/>
                  <a:pt x="112" y="158"/>
                  <a:pt x="113" y="156"/>
                </a:cubicBezTo>
                <a:cubicBezTo>
                  <a:pt x="119" y="134"/>
                  <a:pt x="107" y="111"/>
                  <a:pt x="85" y="104"/>
                </a:cubicBezTo>
                <a:cubicBezTo>
                  <a:pt x="63" y="98"/>
                  <a:pt x="40" y="111"/>
                  <a:pt x="33" y="132"/>
                </a:cubicBezTo>
                <a:cubicBezTo>
                  <a:pt x="27" y="154"/>
                  <a:pt x="40" y="178"/>
                  <a:pt x="62" y="184"/>
                </a:cubicBezTo>
                <a:cubicBezTo>
                  <a:pt x="77" y="188"/>
                  <a:pt x="94" y="183"/>
                  <a:pt x="104" y="172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3" y="246"/>
                  <a:pt x="190" y="252"/>
                  <a:pt x="188" y="260"/>
                </a:cubicBezTo>
                <a:cubicBezTo>
                  <a:pt x="184" y="274"/>
                  <a:pt x="186" y="289"/>
                  <a:pt x="194" y="302"/>
                </a:cubicBezTo>
                <a:cubicBezTo>
                  <a:pt x="196" y="306"/>
                  <a:pt x="199" y="309"/>
                  <a:pt x="202" y="31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7" y="441"/>
                  <a:pt x="63" y="440"/>
                  <a:pt x="58" y="438"/>
                </a:cubicBezTo>
                <a:cubicBezTo>
                  <a:pt x="36" y="431"/>
                  <a:pt x="13" y="445"/>
                  <a:pt x="7" y="466"/>
                </a:cubicBezTo>
                <a:cubicBezTo>
                  <a:pt x="0" y="488"/>
                  <a:pt x="13" y="511"/>
                  <a:pt x="35" y="517"/>
                </a:cubicBezTo>
                <a:cubicBezTo>
                  <a:pt x="57" y="524"/>
                  <a:pt x="80" y="511"/>
                  <a:pt x="86" y="489"/>
                </a:cubicBezTo>
                <a:cubicBezTo>
                  <a:pt x="90" y="476"/>
                  <a:pt x="87" y="461"/>
                  <a:pt x="78" y="451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221" y="327"/>
                  <a:pt x="236" y="331"/>
                  <a:pt x="251" y="329"/>
                </a:cubicBezTo>
                <a:cubicBezTo>
                  <a:pt x="257" y="327"/>
                  <a:pt x="264" y="325"/>
                  <a:pt x="270" y="322"/>
                </a:cubicBezTo>
                <a:cubicBezTo>
                  <a:pt x="286" y="312"/>
                  <a:pt x="296" y="296"/>
                  <a:pt x="297" y="278"/>
                </a:cubicBezTo>
                <a:cubicBezTo>
                  <a:pt x="390" y="278"/>
                  <a:pt x="390" y="278"/>
                  <a:pt x="390" y="278"/>
                </a:cubicBezTo>
                <a:cubicBezTo>
                  <a:pt x="392" y="427"/>
                  <a:pt x="514" y="547"/>
                  <a:pt x="663" y="547"/>
                </a:cubicBezTo>
                <a:cubicBezTo>
                  <a:pt x="814" y="547"/>
                  <a:pt x="936" y="425"/>
                  <a:pt x="936" y="274"/>
                </a:cubicBezTo>
                <a:cubicBezTo>
                  <a:pt x="936" y="123"/>
                  <a:pt x="814" y="0"/>
                  <a:pt x="663" y="0"/>
                </a:cubicBezTo>
                <a:close/>
                <a:moveTo>
                  <a:pt x="265" y="313"/>
                </a:moveTo>
                <a:cubicBezTo>
                  <a:pt x="260" y="316"/>
                  <a:pt x="254" y="318"/>
                  <a:pt x="249" y="319"/>
                </a:cubicBezTo>
                <a:cubicBezTo>
                  <a:pt x="230" y="322"/>
                  <a:pt x="212" y="313"/>
                  <a:pt x="202" y="297"/>
                </a:cubicBezTo>
                <a:cubicBezTo>
                  <a:pt x="196" y="286"/>
                  <a:pt x="194" y="274"/>
                  <a:pt x="197" y="262"/>
                </a:cubicBezTo>
                <a:cubicBezTo>
                  <a:pt x="199" y="256"/>
                  <a:pt x="202" y="250"/>
                  <a:pt x="206" y="246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9" y="241"/>
                  <a:pt x="214" y="237"/>
                  <a:pt x="219" y="234"/>
                </a:cubicBezTo>
                <a:cubicBezTo>
                  <a:pt x="223" y="231"/>
                  <a:pt x="229" y="229"/>
                  <a:pt x="234" y="228"/>
                </a:cubicBezTo>
                <a:cubicBezTo>
                  <a:pt x="253" y="226"/>
                  <a:pt x="272" y="235"/>
                  <a:pt x="281" y="251"/>
                </a:cubicBezTo>
                <a:cubicBezTo>
                  <a:pt x="294" y="273"/>
                  <a:pt x="287" y="301"/>
                  <a:pt x="265" y="313"/>
                </a:cubicBezTo>
                <a:close/>
              </a:path>
            </a:pathLst>
          </a:custGeom>
          <a:noFill/>
          <a:ln w="25400">
            <a:solidFill>
              <a:schemeClr val="accent6"/>
            </a:solidFill>
          </a:ln>
          <a:effectLst>
            <a:outerShdw blurRad="139700" dist="88900" dir="2700000" algn="tl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7037388" y="2701925"/>
            <a:ext cx="117475" cy="92075"/>
          </a:xfrm>
          <a:custGeom>
            <a:avLst/>
            <a:gdLst>
              <a:gd name="T0" fmla="*/ 36 w 74"/>
              <a:gd name="T1" fmla="*/ 2 h 58"/>
              <a:gd name="T2" fmla="*/ 38 w 74"/>
              <a:gd name="T3" fmla="*/ 0 h 58"/>
              <a:gd name="T4" fmla="*/ 44 w 74"/>
              <a:gd name="T5" fmla="*/ 2 h 58"/>
              <a:gd name="T6" fmla="*/ 49 w 74"/>
              <a:gd name="T7" fmla="*/ 12 h 58"/>
              <a:gd name="T8" fmla="*/ 51 w 74"/>
              <a:gd name="T9" fmla="*/ 12 h 58"/>
              <a:gd name="T10" fmla="*/ 51 w 74"/>
              <a:gd name="T11" fmla="*/ 8 h 58"/>
              <a:gd name="T12" fmla="*/ 55 w 74"/>
              <a:gd name="T13" fmla="*/ 8 h 58"/>
              <a:gd name="T14" fmla="*/ 57 w 74"/>
              <a:gd name="T15" fmla="*/ 12 h 58"/>
              <a:gd name="T16" fmla="*/ 59 w 74"/>
              <a:gd name="T17" fmla="*/ 14 h 58"/>
              <a:gd name="T18" fmla="*/ 61 w 74"/>
              <a:gd name="T19" fmla="*/ 14 h 58"/>
              <a:gd name="T20" fmla="*/ 63 w 74"/>
              <a:gd name="T21" fmla="*/ 19 h 58"/>
              <a:gd name="T22" fmla="*/ 65 w 74"/>
              <a:gd name="T23" fmla="*/ 19 h 58"/>
              <a:gd name="T24" fmla="*/ 65 w 74"/>
              <a:gd name="T25" fmla="*/ 31 h 58"/>
              <a:gd name="T26" fmla="*/ 65 w 74"/>
              <a:gd name="T27" fmla="*/ 37 h 58"/>
              <a:gd name="T28" fmla="*/ 70 w 74"/>
              <a:gd name="T29" fmla="*/ 41 h 58"/>
              <a:gd name="T30" fmla="*/ 70 w 74"/>
              <a:gd name="T31" fmla="*/ 41 h 58"/>
              <a:gd name="T32" fmla="*/ 72 w 74"/>
              <a:gd name="T33" fmla="*/ 45 h 58"/>
              <a:gd name="T34" fmla="*/ 74 w 74"/>
              <a:gd name="T35" fmla="*/ 48 h 58"/>
              <a:gd name="T36" fmla="*/ 63 w 74"/>
              <a:gd name="T37" fmla="*/ 43 h 58"/>
              <a:gd name="T38" fmla="*/ 59 w 74"/>
              <a:gd name="T39" fmla="*/ 43 h 58"/>
              <a:gd name="T40" fmla="*/ 55 w 74"/>
              <a:gd name="T41" fmla="*/ 45 h 58"/>
              <a:gd name="T42" fmla="*/ 47 w 74"/>
              <a:gd name="T43" fmla="*/ 50 h 58"/>
              <a:gd name="T44" fmla="*/ 47 w 74"/>
              <a:gd name="T45" fmla="*/ 56 h 58"/>
              <a:gd name="T46" fmla="*/ 44 w 74"/>
              <a:gd name="T47" fmla="*/ 56 h 58"/>
              <a:gd name="T48" fmla="*/ 40 w 74"/>
              <a:gd name="T49" fmla="*/ 54 h 58"/>
              <a:gd name="T50" fmla="*/ 34 w 74"/>
              <a:gd name="T51" fmla="*/ 54 h 58"/>
              <a:gd name="T52" fmla="*/ 27 w 74"/>
              <a:gd name="T53" fmla="*/ 56 h 58"/>
              <a:gd name="T54" fmla="*/ 27 w 74"/>
              <a:gd name="T55" fmla="*/ 58 h 58"/>
              <a:gd name="T56" fmla="*/ 25 w 74"/>
              <a:gd name="T57" fmla="*/ 56 h 58"/>
              <a:gd name="T58" fmla="*/ 17 w 74"/>
              <a:gd name="T59" fmla="*/ 56 h 58"/>
              <a:gd name="T60" fmla="*/ 13 w 74"/>
              <a:gd name="T61" fmla="*/ 56 h 58"/>
              <a:gd name="T62" fmla="*/ 9 w 74"/>
              <a:gd name="T63" fmla="*/ 58 h 58"/>
              <a:gd name="T64" fmla="*/ 13 w 74"/>
              <a:gd name="T65" fmla="*/ 56 h 58"/>
              <a:gd name="T66" fmla="*/ 9 w 74"/>
              <a:gd name="T67" fmla="*/ 56 h 58"/>
              <a:gd name="T68" fmla="*/ 8 w 74"/>
              <a:gd name="T69" fmla="*/ 52 h 58"/>
              <a:gd name="T70" fmla="*/ 9 w 74"/>
              <a:gd name="T71" fmla="*/ 50 h 58"/>
              <a:gd name="T72" fmla="*/ 6 w 74"/>
              <a:gd name="T73" fmla="*/ 50 h 58"/>
              <a:gd name="T74" fmla="*/ 4 w 74"/>
              <a:gd name="T75" fmla="*/ 48 h 58"/>
              <a:gd name="T76" fmla="*/ 2 w 74"/>
              <a:gd name="T77" fmla="*/ 46 h 58"/>
              <a:gd name="T78" fmla="*/ 6 w 74"/>
              <a:gd name="T79" fmla="*/ 39 h 58"/>
              <a:gd name="T80" fmla="*/ 4 w 74"/>
              <a:gd name="T81" fmla="*/ 33 h 58"/>
              <a:gd name="T82" fmla="*/ 2 w 74"/>
              <a:gd name="T83" fmla="*/ 31 h 58"/>
              <a:gd name="T84" fmla="*/ 2 w 74"/>
              <a:gd name="T85" fmla="*/ 27 h 58"/>
              <a:gd name="T86" fmla="*/ 2 w 74"/>
              <a:gd name="T87" fmla="*/ 21 h 58"/>
              <a:gd name="T88" fmla="*/ 4 w 74"/>
              <a:gd name="T89" fmla="*/ 23 h 58"/>
              <a:gd name="T90" fmla="*/ 9 w 74"/>
              <a:gd name="T91" fmla="*/ 27 h 58"/>
              <a:gd name="T92" fmla="*/ 13 w 74"/>
              <a:gd name="T93" fmla="*/ 27 h 58"/>
              <a:gd name="T94" fmla="*/ 19 w 74"/>
              <a:gd name="T95" fmla="*/ 17 h 58"/>
              <a:gd name="T96" fmla="*/ 23 w 74"/>
              <a:gd name="T97" fmla="*/ 16 h 58"/>
              <a:gd name="T98" fmla="*/ 27 w 74"/>
              <a:gd name="T99" fmla="*/ 12 h 58"/>
              <a:gd name="T100" fmla="*/ 30 w 74"/>
              <a:gd name="T101" fmla="*/ 12 h 58"/>
              <a:gd name="T102" fmla="*/ 32 w 74"/>
              <a:gd name="T103" fmla="*/ 12 h 58"/>
              <a:gd name="T104" fmla="*/ 32 w 74"/>
              <a:gd name="T105" fmla="*/ 10 h 58"/>
              <a:gd name="T106" fmla="*/ 32 w 74"/>
              <a:gd name="T107" fmla="*/ 4 h 58"/>
              <a:gd name="T108" fmla="*/ 32 w 74"/>
              <a:gd name="T109" fmla="*/ 2 h 58"/>
              <a:gd name="T110" fmla="*/ 34 w 74"/>
              <a:gd name="T111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" h="58">
                <a:moveTo>
                  <a:pt x="34" y="2"/>
                </a:moveTo>
                <a:lnTo>
                  <a:pt x="36" y="2"/>
                </a:lnTo>
                <a:lnTo>
                  <a:pt x="36" y="2"/>
                </a:lnTo>
                <a:lnTo>
                  <a:pt x="38" y="0"/>
                </a:lnTo>
                <a:lnTo>
                  <a:pt x="40" y="2"/>
                </a:lnTo>
                <a:lnTo>
                  <a:pt x="44" y="2"/>
                </a:lnTo>
                <a:lnTo>
                  <a:pt x="44" y="8"/>
                </a:lnTo>
                <a:lnTo>
                  <a:pt x="49" y="12"/>
                </a:lnTo>
                <a:lnTo>
                  <a:pt x="51" y="12"/>
                </a:lnTo>
                <a:lnTo>
                  <a:pt x="51" y="12"/>
                </a:lnTo>
                <a:lnTo>
                  <a:pt x="51" y="10"/>
                </a:lnTo>
                <a:lnTo>
                  <a:pt x="51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7" y="12"/>
                </a:lnTo>
                <a:lnTo>
                  <a:pt x="57" y="14"/>
                </a:lnTo>
                <a:lnTo>
                  <a:pt x="59" y="14"/>
                </a:lnTo>
                <a:lnTo>
                  <a:pt x="61" y="16"/>
                </a:lnTo>
                <a:lnTo>
                  <a:pt x="61" y="14"/>
                </a:lnTo>
                <a:lnTo>
                  <a:pt x="63" y="14"/>
                </a:lnTo>
                <a:lnTo>
                  <a:pt x="63" y="19"/>
                </a:lnTo>
                <a:lnTo>
                  <a:pt x="65" y="19"/>
                </a:lnTo>
                <a:lnTo>
                  <a:pt x="65" y="19"/>
                </a:lnTo>
                <a:lnTo>
                  <a:pt x="65" y="27"/>
                </a:lnTo>
                <a:lnTo>
                  <a:pt x="65" y="31"/>
                </a:lnTo>
                <a:lnTo>
                  <a:pt x="65" y="37"/>
                </a:lnTo>
                <a:lnTo>
                  <a:pt x="65" y="37"/>
                </a:lnTo>
                <a:lnTo>
                  <a:pt x="68" y="41"/>
                </a:lnTo>
                <a:lnTo>
                  <a:pt x="70" y="41"/>
                </a:lnTo>
                <a:lnTo>
                  <a:pt x="70" y="41"/>
                </a:lnTo>
                <a:lnTo>
                  <a:pt x="70" y="41"/>
                </a:lnTo>
                <a:lnTo>
                  <a:pt x="72" y="41"/>
                </a:lnTo>
                <a:lnTo>
                  <a:pt x="72" y="45"/>
                </a:lnTo>
                <a:lnTo>
                  <a:pt x="74" y="45"/>
                </a:lnTo>
                <a:lnTo>
                  <a:pt x="74" y="48"/>
                </a:lnTo>
                <a:lnTo>
                  <a:pt x="66" y="46"/>
                </a:lnTo>
                <a:lnTo>
                  <a:pt x="63" y="43"/>
                </a:lnTo>
                <a:lnTo>
                  <a:pt x="61" y="43"/>
                </a:lnTo>
                <a:lnTo>
                  <a:pt x="59" y="43"/>
                </a:lnTo>
                <a:lnTo>
                  <a:pt x="57" y="45"/>
                </a:lnTo>
                <a:lnTo>
                  <a:pt x="55" y="45"/>
                </a:lnTo>
                <a:lnTo>
                  <a:pt x="51" y="48"/>
                </a:lnTo>
                <a:lnTo>
                  <a:pt x="47" y="50"/>
                </a:lnTo>
                <a:lnTo>
                  <a:pt x="47" y="54"/>
                </a:lnTo>
                <a:lnTo>
                  <a:pt x="47" y="56"/>
                </a:lnTo>
                <a:lnTo>
                  <a:pt x="46" y="56"/>
                </a:lnTo>
                <a:lnTo>
                  <a:pt x="44" y="56"/>
                </a:lnTo>
                <a:lnTo>
                  <a:pt x="44" y="56"/>
                </a:lnTo>
                <a:lnTo>
                  <a:pt x="40" y="54"/>
                </a:lnTo>
                <a:lnTo>
                  <a:pt x="36" y="54"/>
                </a:lnTo>
                <a:lnTo>
                  <a:pt x="34" y="54"/>
                </a:lnTo>
                <a:lnTo>
                  <a:pt x="28" y="52"/>
                </a:lnTo>
                <a:lnTo>
                  <a:pt x="27" y="56"/>
                </a:lnTo>
                <a:lnTo>
                  <a:pt x="27" y="56"/>
                </a:lnTo>
                <a:lnTo>
                  <a:pt x="27" y="58"/>
                </a:lnTo>
                <a:lnTo>
                  <a:pt x="25" y="56"/>
                </a:lnTo>
                <a:lnTo>
                  <a:pt x="25" y="56"/>
                </a:lnTo>
                <a:lnTo>
                  <a:pt x="19" y="54"/>
                </a:lnTo>
                <a:lnTo>
                  <a:pt x="17" y="56"/>
                </a:lnTo>
                <a:lnTo>
                  <a:pt x="15" y="56"/>
                </a:lnTo>
                <a:lnTo>
                  <a:pt x="13" y="56"/>
                </a:lnTo>
                <a:lnTo>
                  <a:pt x="9" y="58"/>
                </a:lnTo>
                <a:lnTo>
                  <a:pt x="9" y="58"/>
                </a:lnTo>
                <a:lnTo>
                  <a:pt x="13" y="56"/>
                </a:lnTo>
                <a:lnTo>
                  <a:pt x="13" y="56"/>
                </a:lnTo>
                <a:lnTo>
                  <a:pt x="13" y="54"/>
                </a:lnTo>
                <a:lnTo>
                  <a:pt x="9" y="56"/>
                </a:lnTo>
                <a:lnTo>
                  <a:pt x="8" y="52"/>
                </a:lnTo>
                <a:lnTo>
                  <a:pt x="8" y="52"/>
                </a:lnTo>
                <a:lnTo>
                  <a:pt x="9" y="52"/>
                </a:lnTo>
                <a:lnTo>
                  <a:pt x="9" y="50"/>
                </a:lnTo>
                <a:lnTo>
                  <a:pt x="6" y="50"/>
                </a:lnTo>
                <a:lnTo>
                  <a:pt x="6" y="50"/>
                </a:lnTo>
                <a:lnTo>
                  <a:pt x="4" y="48"/>
                </a:lnTo>
                <a:lnTo>
                  <a:pt x="4" y="48"/>
                </a:lnTo>
                <a:lnTo>
                  <a:pt x="2" y="46"/>
                </a:lnTo>
                <a:lnTo>
                  <a:pt x="2" y="46"/>
                </a:lnTo>
                <a:lnTo>
                  <a:pt x="4" y="43"/>
                </a:lnTo>
                <a:lnTo>
                  <a:pt x="6" y="39"/>
                </a:lnTo>
                <a:lnTo>
                  <a:pt x="6" y="35"/>
                </a:lnTo>
                <a:lnTo>
                  <a:pt x="4" y="33"/>
                </a:lnTo>
                <a:lnTo>
                  <a:pt x="0" y="33"/>
                </a:lnTo>
                <a:lnTo>
                  <a:pt x="2" y="31"/>
                </a:lnTo>
                <a:lnTo>
                  <a:pt x="2" y="29"/>
                </a:lnTo>
                <a:lnTo>
                  <a:pt x="2" y="27"/>
                </a:lnTo>
                <a:lnTo>
                  <a:pt x="2" y="25"/>
                </a:lnTo>
                <a:lnTo>
                  <a:pt x="2" y="21"/>
                </a:lnTo>
                <a:lnTo>
                  <a:pt x="4" y="21"/>
                </a:lnTo>
                <a:lnTo>
                  <a:pt x="4" y="23"/>
                </a:lnTo>
                <a:lnTo>
                  <a:pt x="9" y="23"/>
                </a:lnTo>
                <a:lnTo>
                  <a:pt x="9" y="27"/>
                </a:lnTo>
                <a:lnTo>
                  <a:pt x="9" y="27"/>
                </a:lnTo>
                <a:lnTo>
                  <a:pt x="13" y="27"/>
                </a:lnTo>
                <a:lnTo>
                  <a:pt x="19" y="19"/>
                </a:lnTo>
                <a:lnTo>
                  <a:pt x="19" y="17"/>
                </a:lnTo>
                <a:lnTo>
                  <a:pt x="21" y="17"/>
                </a:lnTo>
                <a:lnTo>
                  <a:pt x="23" y="16"/>
                </a:lnTo>
                <a:lnTo>
                  <a:pt x="23" y="14"/>
                </a:lnTo>
                <a:lnTo>
                  <a:pt x="27" y="12"/>
                </a:lnTo>
                <a:lnTo>
                  <a:pt x="28" y="12"/>
                </a:lnTo>
                <a:lnTo>
                  <a:pt x="30" y="12"/>
                </a:lnTo>
                <a:lnTo>
                  <a:pt x="30" y="14"/>
                </a:lnTo>
                <a:lnTo>
                  <a:pt x="32" y="12"/>
                </a:lnTo>
                <a:lnTo>
                  <a:pt x="32" y="10"/>
                </a:lnTo>
                <a:lnTo>
                  <a:pt x="32" y="10"/>
                </a:lnTo>
                <a:lnTo>
                  <a:pt x="32" y="8"/>
                </a:lnTo>
                <a:lnTo>
                  <a:pt x="32" y="4"/>
                </a:lnTo>
                <a:lnTo>
                  <a:pt x="32" y="2"/>
                </a:lnTo>
                <a:lnTo>
                  <a:pt x="32" y="2"/>
                </a:lnTo>
                <a:lnTo>
                  <a:pt x="34" y="2"/>
                </a:lnTo>
                <a:lnTo>
                  <a:pt x="34" y="2"/>
                </a:lnTo>
              </a:path>
            </a:pathLst>
          </a:custGeom>
          <a:noFill/>
          <a:ln w="1588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EA360CEF-9AA9-0EE6-4229-A0725EE91E1E}"/>
              </a:ext>
            </a:extLst>
          </p:cNvPr>
          <p:cNvSpPr txBox="1"/>
          <p:nvPr/>
        </p:nvSpPr>
        <p:spPr>
          <a:xfrm>
            <a:off x="1221466" y="1677042"/>
            <a:ext cx="43039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cs-CZ" sz="1600" dirty="0">
                <a:latin typeface="Trebuchet MS" pitchFamily="34" charset="0"/>
                <a:ea typeface="Tahoma" pitchFamily="34" charset="0"/>
                <a:cs typeface="Raleway"/>
              </a:rPr>
              <a:t>MECOG-CE</a:t>
            </a:r>
            <a:endParaRPr lang="en-GB" sz="1600" dirty="0">
              <a:latin typeface="Trebuchet MS" pitchFamily="34" charset="0"/>
              <a:ea typeface="Tahoma" pitchFamily="34" charset="0"/>
              <a:cs typeface="Raleway"/>
            </a:endParaRPr>
          </a:p>
          <a:p>
            <a:pPr>
              <a:defRPr/>
            </a:pPr>
            <a:r>
              <a:rPr lang="cs-CZ" sz="1600" dirty="0">
                <a:latin typeface="Trebuchet MS" pitchFamily="34" charset="0"/>
                <a:ea typeface="Tahoma" pitchFamily="34" charset="0"/>
                <a:cs typeface="Raleway"/>
              </a:rPr>
              <a:t>Ostravská metropolitní oblast</a:t>
            </a:r>
            <a:endParaRPr lang="en-GB" sz="1600" dirty="0"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CC00AC39-03A3-8E60-EDBD-7A8434CFA306}"/>
              </a:ext>
            </a:extLst>
          </p:cNvPr>
          <p:cNvSpPr txBox="1"/>
          <p:nvPr/>
        </p:nvSpPr>
        <p:spPr>
          <a:xfrm>
            <a:off x="1221465" y="2698560"/>
            <a:ext cx="33779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cs-CZ" sz="1600" dirty="0">
                <a:latin typeface="Trebuchet MS" pitchFamily="34" charset="0"/>
                <a:ea typeface="Tahoma" pitchFamily="34" charset="0"/>
                <a:cs typeface="Raleway"/>
              </a:rPr>
              <a:t>Email 	</a:t>
            </a:r>
            <a:r>
              <a:rPr lang="cs-CZ" sz="1600" dirty="0"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jiri.svobodnik@ostrava.cz</a:t>
            </a:r>
            <a:br>
              <a:rPr lang="cs-CZ" sz="1600" dirty="0">
                <a:latin typeface="Trebuchet MS" pitchFamily="34" charset="0"/>
                <a:ea typeface="Tahoma" pitchFamily="34" charset="0"/>
                <a:cs typeface="Raleway"/>
              </a:rPr>
            </a:br>
            <a:r>
              <a:rPr lang="cs-CZ" sz="1600" dirty="0">
                <a:latin typeface="Trebuchet MS" pitchFamily="34" charset="0"/>
                <a:ea typeface="Tahoma" pitchFamily="34" charset="0"/>
                <a:cs typeface="Raleway"/>
              </a:rPr>
              <a:t>	</a:t>
            </a:r>
            <a:r>
              <a:rPr lang="cs-CZ" sz="1600" dirty="0">
                <a:latin typeface="Trebuchet MS" pitchFamily="34" charset="0"/>
                <a:ea typeface="Tahoma" pitchFamily="34" charset="0"/>
                <a:cs typeface="Raleway"/>
                <a:hlinkClick r:id="rId4"/>
              </a:rPr>
              <a:t>dusan.pollich@ostrava.cz</a:t>
            </a:r>
            <a:r>
              <a:rPr lang="cs-CZ" sz="1600" dirty="0"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F3940D54-D5CA-1AF4-E42E-4884DB58A100}"/>
              </a:ext>
            </a:extLst>
          </p:cNvPr>
          <p:cNvSpPr>
            <a:spLocks noEditPoints="1"/>
          </p:cNvSpPr>
          <p:nvPr/>
        </p:nvSpPr>
        <p:spPr bwMode="auto">
          <a:xfrm>
            <a:off x="657421" y="2753259"/>
            <a:ext cx="168514" cy="10218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0" name="Freeform 130">
            <a:extLst>
              <a:ext uri="{FF2B5EF4-FFF2-40B4-BE49-F238E27FC236}">
                <a16:creationId xmlns:a16="http://schemas.microsoft.com/office/drawing/2014/main" id="{B7DF0DE1-8787-DEE8-F367-E42797F9D24D}"/>
              </a:ext>
            </a:extLst>
          </p:cNvPr>
          <p:cNvSpPr>
            <a:spLocks noEditPoints="1"/>
          </p:cNvSpPr>
          <p:nvPr/>
        </p:nvSpPr>
        <p:spPr bwMode="auto">
          <a:xfrm>
            <a:off x="639128" y="2427551"/>
            <a:ext cx="192091" cy="194696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6EF61424-C1CC-F694-131B-B169D14E1BD0}"/>
              </a:ext>
            </a:extLst>
          </p:cNvPr>
          <p:cNvSpPr txBox="1"/>
          <p:nvPr/>
        </p:nvSpPr>
        <p:spPr>
          <a:xfrm>
            <a:off x="1221466" y="2413894"/>
            <a:ext cx="41252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200" dirty="0">
                <a:latin typeface="Trebuchet MS" pitchFamily="34" charset="0"/>
                <a:ea typeface="Tahoma" pitchFamily="34" charset="0"/>
                <a:cs typeface="Raleway"/>
              </a:rPr>
              <a:t>https://www.interreg-central.eu/projects/mecog-ce/</a:t>
            </a:r>
            <a:endParaRPr lang="en-GB" sz="1200" dirty="0">
              <a:latin typeface="Trebuchet MS" pitchFamily="34" charset="0"/>
              <a:cs typeface="Raleway"/>
            </a:endParaRPr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C273A86C-23CF-47B3-EB2F-B8E87D56CE1C}"/>
              </a:ext>
            </a:extLst>
          </p:cNvPr>
          <p:cNvSpPr>
            <a:spLocks noEditPoints="1"/>
          </p:cNvSpPr>
          <p:nvPr/>
        </p:nvSpPr>
        <p:spPr bwMode="auto">
          <a:xfrm>
            <a:off x="603173" y="1781618"/>
            <a:ext cx="267354" cy="270985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BD36B650-C0E0-E1C9-D859-B12B8BA02D36}"/>
              </a:ext>
            </a:extLst>
          </p:cNvPr>
          <p:cNvSpPr txBox="1"/>
          <p:nvPr/>
        </p:nvSpPr>
        <p:spPr>
          <a:xfrm>
            <a:off x="1221465" y="4093333"/>
            <a:ext cx="494142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300" dirty="0">
                <a:latin typeface="Trebuchet MS" pitchFamily="34" charset="0"/>
                <a:cs typeface="Raleway"/>
              </a:rPr>
              <a:t>Linkedin.com/company/mecog–</a:t>
            </a:r>
            <a:r>
              <a:rPr lang="en-GB" sz="1300" dirty="0" err="1">
                <a:latin typeface="Trebuchet MS" pitchFamily="34" charset="0"/>
                <a:cs typeface="Raleway"/>
              </a:rPr>
              <a:t>ce</a:t>
            </a:r>
            <a:r>
              <a:rPr lang="en-GB" sz="1300" dirty="0">
                <a:latin typeface="Trebuchet MS" pitchFamily="34" charset="0"/>
                <a:cs typeface="Raleway"/>
              </a:rPr>
              <a:t>/​</a:t>
            </a: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451D8E9B-9E6B-53E2-461C-F07F728FC65F}"/>
              </a:ext>
            </a:extLst>
          </p:cNvPr>
          <p:cNvSpPr>
            <a:spLocks noEditPoints="1"/>
          </p:cNvSpPr>
          <p:nvPr/>
        </p:nvSpPr>
        <p:spPr bwMode="auto">
          <a:xfrm>
            <a:off x="649288" y="4104537"/>
            <a:ext cx="200025" cy="182562"/>
          </a:xfrm>
          <a:custGeom>
            <a:avLst/>
            <a:gdLst>
              <a:gd name="T0" fmla="*/ 15 w 68"/>
              <a:gd name="T1" fmla="*/ 62 h 62"/>
              <a:gd name="T2" fmla="*/ 2 w 68"/>
              <a:gd name="T3" fmla="*/ 62 h 62"/>
              <a:gd name="T4" fmla="*/ 2 w 68"/>
              <a:gd name="T5" fmla="*/ 20 h 62"/>
              <a:gd name="T6" fmla="*/ 15 w 68"/>
              <a:gd name="T7" fmla="*/ 20 h 62"/>
              <a:gd name="T8" fmla="*/ 15 w 68"/>
              <a:gd name="T9" fmla="*/ 62 h 62"/>
              <a:gd name="T10" fmla="*/ 8 w 68"/>
              <a:gd name="T11" fmla="*/ 14 h 62"/>
              <a:gd name="T12" fmla="*/ 8 w 68"/>
              <a:gd name="T13" fmla="*/ 14 h 62"/>
              <a:gd name="T14" fmla="*/ 0 w 68"/>
              <a:gd name="T15" fmla="*/ 7 h 62"/>
              <a:gd name="T16" fmla="*/ 8 w 68"/>
              <a:gd name="T17" fmla="*/ 0 h 62"/>
              <a:gd name="T18" fmla="*/ 16 w 68"/>
              <a:gd name="T19" fmla="*/ 7 h 62"/>
              <a:gd name="T20" fmla="*/ 8 w 68"/>
              <a:gd name="T21" fmla="*/ 14 h 62"/>
              <a:gd name="T22" fmla="*/ 68 w 68"/>
              <a:gd name="T23" fmla="*/ 62 h 62"/>
              <a:gd name="T24" fmla="*/ 53 w 68"/>
              <a:gd name="T25" fmla="*/ 62 h 62"/>
              <a:gd name="T26" fmla="*/ 53 w 68"/>
              <a:gd name="T27" fmla="*/ 40 h 62"/>
              <a:gd name="T28" fmla="*/ 46 w 68"/>
              <a:gd name="T29" fmla="*/ 30 h 62"/>
              <a:gd name="T30" fmla="*/ 39 w 68"/>
              <a:gd name="T31" fmla="*/ 36 h 62"/>
              <a:gd name="T32" fmla="*/ 38 w 68"/>
              <a:gd name="T33" fmla="*/ 39 h 62"/>
              <a:gd name="T34" fmla="*/ 38 w 68"/>
              <a:gd name="T35" fmla="*/ 62 h 62"/>
              <a:gd name="T36" fmla="*/ 23 w 68"/>
              <a:gd name="T37" fmla="*/ 62 h 62"/>
              <a:gd name="T38" fmla="*/ 23 w 68"/>
              <a:gd name="T39" fmla="*/ 20 h 62"/>
              <a:gd name="T40" fmla="*/ 38 w 68"/>
              <a:gd name="T41" fmla="*/ 20 h 62"/>
              <a:gd name="T42" fmla="*/ 38 w 68"/>
              <a:gd name="T43" fmla="*/ 26 h 62"/>
              <a:gd name="T44" fmla="*/ 51 w 68"/>
              <a:gd name="T45" fmla="*/ 19 h 62"/>
              <a:gd name="T46" fmla="*/ 68 w 68"/>
              <a:gd name="T47" fmla="*/ 38 h 62"/>
              <a:gd name="T48" fmla="*/ 68 w 68"/>
              <a:gd name="T4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8" h="62">
                <a:moveTo>
                  <a:pt x="15" y="62"/>
                </a:moveTo>
                <a:cubicBezTo>
                  <a:pt x="2" y="62"/>
                  <a:pt x="2" y="62"/>
                  <a:pt x="2" y="62"/>
                </a:cubicBezTo>
                <a:cubicBezTo>
                  <a:pt x="2" y="20"/>
                  <a:pt x="2" y="20"/>
                  <a:pt x="2" y="20"/>
                </a:cubicBezTo>
                <a:cubicBezTo>
                  <a:pt x="15" y="20"/>
                  <a:pt x="15" y="20"/>
                  <a:pt x="15" y="20"/>
                </a:cubicBezTo>
                <a:lnTo>
                  <a:pt x="15" y="62"/>
                </a:lnTo>
                <a:close/>
                <a:moveTo>
                  <a:pt x="8" y="14"/>
                </a:moveTo>
                <a:cubicBezTo>
                  <a:pt x="8" y="14"/>
                  <a:pt x="8" y="14"/>
                  <a:pt x="8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13" y="0"/>
                  <a:pt x="16" y="3"/>
                  <a:pt x="16" y="7"/>
                </a:cubicBezTo>
                <a:cubicBezTo>
                  <a:pt x="16" y="11"/>
                  <a:pt x="13" y="14"/>
                  <a:pt x="8" y="14"/>
                </a:cubicBezTo>
                <a:close/>
                <a:moveTo>
                  <a:pt x="68" y="62"/>
                </a:moveTo>
                <a:cubicBezTo>
                  <a:pt x="53" y="62"/>
                  <a:pt x="53" y="62"/>
                  <a:pt x="53" y="62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4"/>
                  <a:pt x="51" y="30"/>
                  <a:pt x="46" y="30"/>
                </a:cubicBezTo>
                <a:cubicBezTo>
                  <a:pt x="42" y="30"/>
                  <a:pt x="40" y="33"/>
                  <a:pt x="39" y="36"/>
                </a:cubicBezTo>
                <a:cubicBezTo>
                  <a:pt x="38" y="36"/>
                  <a:pt x="38" y="38"/>
                  <a:pt x="38" y="39"/>
                </a:cubicBezTo>
                <a:cubicBezTo>
                  <a:pt x="38" y="62"/>
                  <a:pt x="38" y="62"/>
                  <a:pt x="38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62"/>
                  <a:pt x="23" y="23"/>
                  <a:pt x="23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9" y="23"/>
                  <a:pt x="44" y="19"/>
                  <a:pt x="51" y="19"/>
                </a:cubicBezTo>
                <a:cubicBezTo>
                  <a:pt x="61" y="19"/>
                  <a:pt x="68" y="25"/>
                  <a:pt x="68" y="38"/>
                </a:cubicBezTo>
                <a:lnTo>
                  <a:pt x="68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6" name="Obrázek 25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C2DCB8BD-F6DD-4E6E-BEB9-C573B6E3C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3" y="275165"/>
            <a:ext cx="2811717" cy="11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7288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C1BF3A-18E2-4DBB-5CDE-475E0D40E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056" y="748948"/>
            <a:ext cx="8562974" cy="2408274"/>
          </a:xfrm>
        </p:spPr>
        <p:txBody>
          <a:bodyPr vert="horz" wrap="square" lIns="0" tIns="0" rIns="0" bIns="0" rtlCol="0" anchor="t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200" b="1" dirty="0">
                <a:solidFill>
                  <a:schemeClr val="accent6"/>
                </a:solidFill>
                <a:latin typeface="Trebuchet MS"/>
              </a:rPr>
              <a:t>1. Dotazníkové šetření mezi starosty Brněnské metropolitní oblasti</a:t>
            </a:r>
            <a:endParaRPr lang="cs-CZ" sz="1600" b="1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200" dirty="0">
                <a:latin typeface="Trebuchet MS"/>
              </a:rPr>
              <a:t>2. Odborné názory a stanoviska (Varšava)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200" dirty="0">
                <a:latin typeface="Trebuchet MS"/>
              </a:rPr>
              <a:t>3. Implementace nástroje ITI (Varšava, Brno)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200" dirty="0">
                <a:latin typeface="Trebuchet MS"/>
              </a:rPr>
              <a:t>4. Workshopy a školení pro členy (Varšava)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200" b="1" dirty="0">
                <a:solidFill>
                  <a:schemeClr val="accent6"/>
                </a:solidFill>
                <a:latin typeface="Trebuchet MS"/>
              </a:rPr>
              <a:t>6. Komunální sousedské fórum </a:t>
            </a:r>
            <a:r>
              <a:rPr lang="cs-CZ" sz="1200" dirty="0">
                <a:solidFill>
                  <a:schemeClr val="accent6"/>
                </a:solidFill>
                <a:latin typeface="Trebuchet MS"/>
              </a:rPr>
              <a:t>(Berlín-Braniborsko)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200" b="1" dirty="0">
                <a:solidFill>
                  <a:schemeClr val="accent6"/>
                </a:solidFill>
                <a:latin typeface="Trebuchet MS"/>
              </a:rPr>
              <a:t>7. Prototypové akademie </a:t>
            </a:r>
            <a:r>
              <a:rPr lang="cs-CZ" sz="1200" dirty="0">
                <a:solidFill>
                  <a:schemeClr val="accent6"/>
                </a:solidFill>
                <a:latin typeface="Trebuchet MS"/>
              </a:rPr>
              <a:t>(Katovice)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200" dirty="0">
                <a:latin typeface="Trebuchet MS"/>
              </a:rPr>
              <a:t>8. Klastry sdruženého nákupu (Katovice)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200" dirty="0">
                <a:solidFill>
                  <a:schemeClr val="accent6"/>
                </a:solidFill>
                <a:latin typeface="Trebuchet MS"/>
              </a:rPr>
              <a:t>9. </a:t>
            </a:r>
            <a:r>
              <a:rPr lang="cs-CZ" sz="1200" b="1" dirty="0" err="1">
                <a:solidFill>
                  <a:schemeClr val="accent6"/>
                </a:solidFill>
                <a:latin typeface="Trebuchet MS"/>
              </a:rPr>
              <a:t>MetroLab</a:t>
            </a:r>
            <a:r>
              <a:rPr lang="cs-CZ" sz="1200" b="1" dirty="0">
                <a:solidFill>
                  <a:schemeClr val="accent6"/>
                </a:solidFill>
                <a:latin typeface="Trebuchet MS"/>
              </a:rPr>
              <a:t> </a:t>
            </a:r>
            <a:r>
              <a:rPr lang="cs-CZ" sz="1200" dirty="0">
                <a:solidFill>
                  <a:schemeClr val="accent6"/>
                </a:solidFill>
                <a:latin typeface="Trebuchet MS"/>
              </a:rPr>
              <a:t>(Katovice)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200" dirty="0">
                <a:latin typeface="Trebuchet MS"/>
              </a:rPr>
              <a:t>10. Krajinný park Regionu Stuttgart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200" dirty="0">
                <a:latin typeface="Trebuchet MS"/>
              </a:rPr>
              <a:t>11. River and </a:t>
            </a:r>
            <a:r>
              <a:rPr lang="cs-CZ" sz="1200" dirty="0" err="1">
                <a:latin typeface="Trebuchet MS"/>
              </a:rPr>
              <a:t>Lake</a:t>
            </a:r>
            <a:r>
              <a:rPr lang="cs-CZ" sz="1200" dirty="0">
                <a:latin typeface="Trebuchet MS"/>
              </a:rPr>
              <a:t> </a:t>
            </a:r>
            <a:r>
              <a:rPr lang="cs-CZ" sz="1200" dirty="0" err="1">
                <a:latin typeface="Trebuchet MS"/>
              </a:rPr>
              <a:t>Contracts</a:t>
            </a:r>
            <a:r>
              <a:rPr lang="cs-CZ" sz="1200" dirty="0">
                <a:latin typeface="Trebuchet MS"/>
              </a:rPr>
              <a:t> (Turín)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200" b="1" dirty="0">
                <a:solidFill>
                  <a:schemeClr val="accent6"/>
                </a:solidFill>
                <a:latin typeface="Trebuchet MS"/>
              </a:rPr>
              <a:t>12. Food </a:t>
            </a:r>
            <a:r>
              <a:rPr lang="cs-CZ" sz="1200" b="1" dirty="0" err="1">
                <a:solidFill>
                  <a:schemeClr val="accent6"/>
                </a:solidFill>
                <a:latin typeface="Trebuchet MS"/>
              </a:rPr>
              <a:t>Districts</a:t>
            </a:r>
            <a:r>
              <a:rPr lang="cs-CZ" sz="1200" b="1" dirty="0">
                <a:solidFill>
                  <a:schemeClr val="accent6"/>
                </a:solidFill>
                <a:latin typeface="Trebuchet MS"/>
              </a:rPr>
              <a:t> </a:t>
            </a:r>
            <a:r>
              <a:rPr lang="cs-CZ" sz="1200" dirty="0">
                <a:solidFill>
                  <a:schemeClr val="accent6"/>
                </a:solidFill>
                <a:latin typeface="Trebuchet MS"/>
              </a:rPr>
              <a:t>(Turín)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200" dirty="0">
                <a:latin typeface="Trebuchet MS"/>
              </a:rPr>
              <a:t>13. Go </a:t>
            </a:r>
            <a:r>
              <a:rPr lang="cs-CZ" sz="1200" dirty="0" err="1">
                <a:latin typeface="Trebuchet MS"/>
              </a:rPr>
              <a:t>from</a:t>
            </a:r>
            <a:r>
              <a:rPr lang="cs-CZ" sz="1200" dirty="0">
                <a:latin typeface="Trebuchet MS"/>
              </a:rPr>
              <a:t> Brno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200" dirty="0">
                <a:latin typeface="Trebuchet MS"/>
              </a:rPr>
              <a:t>14. Mezinárodní výstava architektury IBA 2027 (Stuttgart)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200" dirty="0">
                <a:latin typeface="Trebuchet MS"/>
              </a:rPr>
              <a:t>15. Přímo volené regionální zastupitelstvo (Stuttgart)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200" dirty="0">
                <a:latin typeface="Trebuchet MS"/>
              </a:rPr>
              <a:t>16. Dokumenty strategického a územního plánování (Berlín-Braniborsko)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200" dirty="0">
                <a:latin typeface="Trebuchet MS"/>
              </a:rPr>
              <a:t>18. Koncept urbanizace Amsterdamské metropolitní oblasti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1800" dirty="0">
              <a:latin typeface="Trebuchet MS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E26F3D22-CDCA-49E3-AF2D-9FF61CF52D78}"/>
              </a:ext>
            </a:extLst>
          </p:cNvPr>
          <p:cNvSpPr/>
          <p:nvPr/>
        </p:nvSpPr>
        <p:spPr>
          <a:xfrm>
            <a:off x="4124668" y="1730124"/>
            <a:ext cx="2072201" cy="11442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3229F1A-5CD3-C0BF-3907-58F6073980AC}"/>
              </a:ext>
            </a:extLst>
          </p:cNvPr>
          <p:cNvSpPr txBox="1"/>
          <p:nvPr/>
        </p:nvSpPr>
        <p:spPr>
          <a:xfrm>
            <a:off x="6139997" y="71371"/>
            <a:ext cx="2848033" cy="414019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22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STUDIJNÍ KLASTRY</a:t>
            </a:r>
          </a:p>
          <a:p>
            <a:endParaRPr lang="cs-CZ" sz="22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5"/>
                </a:solidFill>
                <a:latin typeface="Trebuchet MS" pitchFamily="34" charset="0"/>
                <a:cs typeface="Raleway"/>
              </a:rPr>
              <a:t>Food </a:t>
            </a:r>
            <a:r>
              <a:rPr lang="cs-CZ" sz="2000" b="1" dirty="0" err="1">
                <a:solidFill>
                  <a:schemeClr val="accent5"/>
                </a:solidFill>
                <a:latin typeface="Trebuchet MS" pitchFamily="34" charset="0"/>
                <a:cs typeface="Raleway"/>
              </a:rPr>
              <a:t>Districts</a:t>
            </a:r>
            <a:endParaRPr lang="cs-CZ" sz="2000" b="1" dirty="0">
              <a:solidFill>
                <a:schemeClr val="accent5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5"/>
                </a:solidFill>
                <a:latin typeface="Trebuchet MS" pitchFamily="34" charset="0"/>
                <a:cs typeface="Raleway"/>
              </a:rPr>
              <a:t>Semi-struktury a dialogy pro zlepšení 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u="sng" dirty="0">
                <a:solidFill>
                  <a:schemeClr val="accent5"/>
                </a:solidFill>
                <a:latin typeface="Trebuchet MS" pitchFamily="34" charset="0"/>
                <a:cs typeface="Raleway"/>
              </a:rPr>
              <a:t>Prototypové akademie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rebuchet MS"/>
              </a:rPr>
              <a:t>Řízení integrované veřejné dopravy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Trebuchet MS"/>
              </a:rPr>
              <a:t>Organizace workshopů pro posílení MS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8FFC8EE-CC0C-B17F-1E1F-381FE4EC8283}"/>
              </a:ext>
            </a:extLst>
          </p:cNvPr>
          <p:cNvSpPr txBox="1"/>
          <p:nvPr/>
        </p:nvSpPr>
        <p:spPr>
          <a:xfrm>
            <a:off x="3315522" y="4696990"/>
            <a:ext cx="4539108" cy="44687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2400" dirty="0">
                <a:solidFill>
                  <a:schemeClr val="bg1">
                    <a:lumMod val="65000"/>
                  </a:schemeClr>
                </a:solidFill>
                <a:latin typeface="Trebuchet MS"/>
              </a:rPr>
              <a:t>MS = metropolitní spolupráce</a:t>
            </a:r>
            <a:endParaRPr lang="cs-CZ" sz="2200" b="1" dirty="0">
              <a:solidFill>
                <a:schemeClr val="bg1">
                  <a:lumMod val="65000"/>
                </a:schemeClr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339E6F-FF6A-8F57-4DB7-BAA7C523FDB3}"/>
              </a:ext>
            </a:extLst>
          </p:cNvPr>
          <p:cNvSpPr txBox="1"/>
          <p:nvPr/>
        </p:nvSpPr>
        <p:spPr>
          <a:xfrm>
            <a:off x="546009" y="184196"/>
            <a:ext cx="5091695" cy="41609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22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PŘÍKLADY DOBRÉ PRAXE</a:t>
            </a:r>
          </a:p>
        </p:txBody>
      </p:sp>
    </p:spTree>
    <p:extLst>
      <p:ext uri="{BB962C8B-B14F-4D97-AF65-F5344CB8AC3E}">
        <p14:creationId xmlns:p14="http://schemas.microsoft.com/office/powerpoint/2010/main" val="40730571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435" y="213534"/>
            <a:ext cx="8562975" cy="1044761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b="1" dirty="0">
                <a:solidFill>
                  <a:schemeClr val="accent5"/>
                </a:solidFill>
              </a:rPr>
              <a:t>1. Zapojení metropolitních stakeholderů do </a:t>
            </a:r>
            <a:r>
              <a:rPr lang="cs-CZ" b="1" dirty="0" err="1">
                <a:solidFill>
                  <a:schemeClr val="accent5"/>
                </a:solidFill>
              </a:rPr>
              <a:t>agro</a:t>
            </a:r>
            <a:r>
              <a:rPr lang="cs-CZ" b="1" dirty="0">
                <a:solidFill>
                  <a:schemeClr val="accent5"/>
                </a:solidFill>
              </a:rPr>
              <a:t>-potravinářského sektoru přes Food </a:t>
            </a:r>
            <a:r>
              <a:rPr lang="cs-CZ" b="1" dirty="0" err="1">
                <a:solidFill>
                  <a:schemeClr val="accent5"/>
                </a:solidFill>
              </a:rPr>
              <a:t>Districts</a:t>
            </a:r>
            <a:endParaRPr lang="cs-CZ" b="1" dirty="0">
              <a:solidFill>
                <a:schemeClr val="accent5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71FB61-C1D1-704D-9AFC-46E00DE8439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665836" y="873390"/>
            <a:ext cx="6407378" cy="1356361"/>
          </a:xfrm>
          <a:prstGeom prst="rect">
            <a:avLst/>
          </a:prstGeom>
          <a:ln w="0"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31E7CB6-7EAF-ECD9-D31D-8C6AF850B0F2}"/>
              </a:ext>
            </a:extLst>
          </p:cNvPr>
          <p:cNvSpPr txBox="1"/>
          <p:nvPr/>
        </p:nvSpPr>
        <p:spPr>
          <a:xfrm>
            <a:off x="723567" y="2573760"/>
            <a:ext cx="824550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cs-CZ" sz="2800" b="1" dirty="0">
                <a:solidFill>
                  <a:srgbClr val="000000"/>
                </a:solidFill>
                <a:latin typeface="Trebuchet MS" panose="020B0603020202020204" pitchFamily="34" charset="0"/>
              </a:rPr>
              <a:t>Zapojení</a:t>
            </a:r>
            <a:r>
              <a:rPr lang="cs-CZ" sz="28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partneři: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Metropolitní město Turín - </a:t>
            </a:r>
            <a:r>
              <a:rPr lang="cs-CZ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„</a:t>
            </a:r>
            <a:r>
              <a:rPr lang="cs-CZ" sz="200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lighthouse</a:t>
            </a:r>
            <a:r>
              <a:rPr lang="cs-CZ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“</a:t>
            </a:r>
            <a:r>
              <a:rPr lang="cs-CZ" sz="200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metropolitní oblast</a:t>
            </a:r>
            <a:r>
              <a:rPr lang="en-US" sz="200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cs-CZ" sz="2000" b="0" i="0" u="sng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Město Brno </a:t>
            </a:r>
            <a:r>
              <a:rPr lang="cs-CZ" sz="2000" u="sng" dirty="0">
                <a:solidFill>
                  <a:srgbClr val="000000"/>
                </a:solidFill>
                <a:latin typeface="Trebuchet MS" panose="020B0603020202020204" pitchFamily="34" charset="0"/>
              </a:rPr>
              <a:t>– pilotní akce</a:t>
            </a:r>
            <a:endParaRPr lang="en-US" sz="2000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Město Ostrava</a:t>
            </a:r>
            <a:endParaRPr lang="en-US" sz="2000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Region Stuttgart</a:t>
            </a:r>
            <a:endParaRPr lang="en-US" sz="2000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GZM Metropolis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(Katowice)</a:t>
            </a:r>
            <a:endParaRPr lang="en-US" sz="2000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Metropolitní město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Milan </a:t>
            </a:r>
          </a:p>
        </p:txBody>
      </p:sp>
    </p:spTree>
    <p:extLst>
      <p:ext uri="{BB962C8B-B14F-4D97-AF65-F5344CB8AC3E}">
        <p14:creationId xmlns:p14="http://schemas.microsoft.com/office/powerpoint/2010/main" val="19614087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435" y="213534"/>
            <a:ext cx="8562975" cy="1044761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b="1" dirty="0">
                <a:solidFill>
                  <a:schemeClr val="accent5"/>
                </a:solidFill>
                <a:latin typeface="Trebuchet MS"/>
              </a:rPr>
              <a:t>1</a:t>
            </a:r>
            <a:r>
              <a:rPr lang="cs-CZ" b="1" dirty="0">
                <a:solidFill>
                  <a:schemeClr val="accent5"/>
                </a:solidFill>
              </a:rPr>
              <a:t>. Zapojení metropolitních stakeholderů do </a:t>
            </a:r>
            <a:r>
              <a:rPr lang="cs-CZ" b="1" dirty="0" err="1">
                <a:solidFill>
                  <a:schemeClr val="accent5"/>
                </a:solidFill>
              </a:rPr>
              <a:t>agro</a:t>
            </a:r>
            <a:r>
              <a:rPr lang="cs-CZ" b="1" dirty="0">
                <a:solidFill>
                  <a:schemeClr val="accent5"/>
                </a:solidFill>
              </a:rPr>
              <a:t>-potravinářského sektoru prostřednictvím Food </a:t>
            </a:r>
            <a:r>
              <a:rPr lang="cs-CZ" b="1" dirty="0" err="1">
                <a:solidFill>
                  <a:schemeClr val="accent5"/>
                </a:solidFill>
              </a:rPr>
              <a:t>Districts</a:t>
            </a:r>
            <a:endParaRPr lang="cs-CZ" b="1" dirty="0">
              <a:solidFill>
                <a:schemeClr val="accent5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31E7CB6-7EAF-ECD9-D31D-8C6AF850B0F2}"/>
              </a:ext>
            </a:extLst>
          </p:cNvPr>
          <p:cNvSpPr txBox="1"/>
          <p:nvPr/>
        </p:nvSpPr>
        <p:spPr>
          <a:xfrm>
            <a:off x="119269" y="3897530"/>
            <a:ext cx="80818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cs-CZ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Food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district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= nástroj pro vytváření sítí spolupráce mezi zapojenými partnery ve vybraných zemědělsko-potravinářských výrobních řetězcích =&gt; posílení zemědělsko-potravinářských politik na metropolitní úrovni (konkurenceschopnost firem, péče o krajinu, potravinová bezpečnost) =&gt; posílení spolupráce mezi metropolitním městem a zázemím</a:t>
            </a:r>
            <a:endParaRPr lang="en-US" sz="1600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1C076DD-64EB-7C8D-269D-E3ADD9010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324" y="970059"/>
            <a:ext cx="4440749" cy="29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771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ED1581-BEEA-2A49-32DF-10445E160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909" y="1258295"/>
            <a:ext cx="8498025" cy="2060936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dirty="0"/>
              <a:t>Město Brno – </a:t>
            </a:r>
            <a:r>
              <a:rPr lang="cs-CZ" b="1" dirty="0"/>
              <a:t>pilotní akce</a:t>
            </a:r>
            <a:r>
              <a:rPr lang="cs-CZ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rebuchet MS"/>
              </a:rPr>
              <a:t>analýza stakeholderů a současného stavu zemědělské produkce a její udržitelnosti v území (silné, slabé stránky, potravinová soběstačnost)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rebuchet MS"/>
              </a:rPr>
              <a:t>Návrh na vytvoření potravinové řídicí sítě, možná i přímo Potravinového okrsku (Food </a:t>
            </a:r>
            <a:r>
              <a:rPr lang="cs-CZ" dirty="0" err="1">
                <a:latin typeface="Trebuchet MS"/>
              </a:rPr>
              <a:t>district</a:t>
            </a:r>
            <a:r>
              <a:rPr lang="cs-CZ" dirty="0">
                <a:latin typeface="Trebuchet MS"/>
              </a:rPr>
              <a:t>) bez právního rámce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Trebuchet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Trebuchet MS"/>
              </a:rPr>
              <a:t>Město Ostrava: učící se metropolitní oblast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435" y="213534"/>
            <a:ext cx="8562975" cy="1044761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b="1" dirty="0">
                <a:solidFill>
                  <a:schemeClr val="accent5"/>
                </a:solidFill>
                <a:latin typeface="Trebuchet MS"/>
              </a:rPr>
              <a:t>1. Zapojení metropolitních stakeholderů do </a:t>
            </a:r>
            <a:r>
              <a:rPr lang="cs-CZ" b="1" dirty="0" err="1">
                <a:solidFill>
                  <a:schemeClr val="accent5"/>
                </a:solidFill>
                <a:latin typeface="Trebuchet MS"/>
              </a:rPr>
              <a:t>agro</a:t>
            </a:r>
            <a:r>
              <a:rPr lang="cs-CZ" b="1" dirty="0">
                <a:solidFill>
                  <a:schemeClr val="accent5"/>
                </a:solidFill>
                <a:latin typeface="Trebuchet MS"/>
              </a:rPr>
              <a:t>-potravinářského sektoru přes Food </a:t>
            </a:r>
            <a:r>
              <a:rPr lang="cs-CZ" b="1" dirty="0" err="1">
                <a:solidFill>
                  <a:schemeClr val="accent5"/>
                </a:solidFill>
                <a:latin typeface="Trebuchet MS"/>
              </a:rPr>
              <a:t>Districts</a:t>
            </a:r>
            <a:endParaRPr lang="cs-CZ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5626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ED1581-BEEA-2A49-32DF-10445E160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248" y="2409060"/>
            <a:ext cx="3305077" cy="2408274"/>
          </a:xfrm>
        </p:spPr>
        <p:txBody>
          <a:bodyPr/>
          <a:lstStyle/>
          <a:p>
            <a:r>
              <a:rPr lang="cs-CZ" dirty="0"/>
              <a:t>Mapování spokojenosti,</a:t>
            </a:r>
          </a:p>
          <a:p>
            <a:r>
              <a:rPr lang="cs-CZ" dirty="0"/>
              <a:t>názory starostů, prioritizace témat; </a:t>
            </a:r>
            <a:br>
              <a:rPr lang="cs-CZ" dirty="0"/>
            </a:br>
            <a:r>
              <a:rPr lang="cs-CZ" dirty="0"/>
              <a:t>2017, 2020, 2023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248" y="966926"/>
            <a:ext cx="3128834" cy="775046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dirty="0">
                <a:latin typeface="Trebuchet MS"/>
              </a:rPr>
              <a:t>Dotazníkové šetření </a:t>
            </a:r>
            <a:br>
              <a:rPr lang="cs-CZ" dirty="0">
                <a:latin typeface="Trebuchet MS"/>
              </a:rPr>
            </a:br>
            <a:r>
              <a:rPr lang="cs-CZ" dirty="0">
                <a:latin typeface="Trebuchet MS"/>
              </a:rPr>
              <a:t>mezi starosty </a:t>
            </a:r>
          </a:p>
          <a:p>
            <a:r>
              <a:rPr lang="cs-CZ" dirty="0">
                <a:latin typeface="Trebuchet MS"/>
              </a:rPr>
              <a:t>Brněnské MO</a:t>
            </a:r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A74C6E6-1DE7-E080-564D-B290995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52" y="1478943"/>
            <a:ext cx="2305741" cy="297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text 3">
            <a:extLst>
              <a:ext uri="{FF2B5EF4-FFF2-40B4-BE49-F238E27FC236}">
                <a16:creationId xmlns:a16="http://schemas.microsoft.com/office/drawing/2014/main" id="{A555837F-8AEE-5625-986F-D7BF879C8171}"/>
              </a:ext>
            </a:extLst>
          </p:cNvPr>
          <p:cNvSpPr txBox="1">
            <a:spLocks/>
          </p:cNvSpPr>
          <p:nvPr/>
        </p:nvSpPr>
        <p:spPr>
          <a:xfrm>
            <a:off x="123248" y="116322"/>
            <a:ext cx="8562975" cy="77504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3878" rtl="0" eaLnBrk="1" latinLnBrk="0" hangingPunct="1">
              <a:lnSpc>
                <a:spcPts val="2500"/>
              </a:lnSpc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800" kern="120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>
                <a:solidFill>
                  <a:schemeClr val="accent5"/>
                </a:solidFill>
              </a:rPr>
              <a:t>2. </a:t>
            </a:r>
            <a:r>
              <a:rPr lang="cs-CZ" b="1">
                <a:solidFill>
                  <a:schemeClr val="accent5"/>
                </a:solidFill>
                <a:cs typeface="Raleway"/>
              </a:rPr>
              <a:t>Semi-struktury a dialogy pro zlepšení metropolitní spolupráce</a:t>
            </a:r>
            <a:endParaRPr lang="cs-CZ" b="1" dirty="0">
              <a:solidFill>
                <a:schemeClr val="accent5"/>
              </a:solidFill>
              <a:cs typeface="Raleway"/>
            </a:endParaRPr>
          </a:p>
        </p:txBody>
      </p:sp>
      <p:sp>
        <p:nvSpPr>
          <p:cNvPr id="6" name="Zástupný text 3">
            <a:extLst>
              <a:ext uri="{FF2B5EF4-FFF2-40B4-BE49-F238E27FC236}">
                <a16:creationId xmlns:a16="http://schemas.microsoft.com/office/drawing/2014/main" id="{48D5D513-6EF5-A515-A10B-043D188BDC59}"/>
              </a:ext>
            </a:extLst>
          </p:cNvPr>
          <p:cNvSpPr txBox="1">
            <a:spLocks/>
          </p:cNvSpPr>
          <p:nvPr/>
        </p:nvSpPr>
        <p:spPr>
          <a:xfrm>
            <a:off x="5674324" y="644434"/>
            <a:ext cx="3469676" cy="108144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3878" rtl="0" eaLnBrk="1" latinLnBrk="0" hangingPunct="1">
              <a:lnSpc>
                <a:spcPts val="2500"/>
              </a:lnSpc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800" kern="1200">
                <a:solidFill>
                  <a:schemeClr val="accent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rebuchet MS"/>
              </a:rPr>
              <a:t>Komunální sousedské fórum</a:t>
            </a:r>
          </a:p>
          <a:p>
            <a:r>
              <a:rPr lang="cs-CZ" dirty="0"/>
              <a:t>(Berlín-Braniborsko)</a:t>
            </a:r>
          </a:p>
        </p:txBody>
      </p:sp>
      <p:pic>
        <p:nvPicPr>
          <p:cNvPr id="8" name="Obrázek 7" descr="Obsah obrázku budova, obloha, venku, panoráma&#10;&#10;Popis byl vytvořen automaticky">
            <a:extLst>
              <a:ext uri="{FF2B5EF4-FFF2-40B4-BE49-F238E27FC236}">
                <a16:creationId xmlns:a16="http://schemas.microsoft.com/office/drawing/2014/main" id="{63E9E187-3BAD-A7B6-7F57-0F3DBA724E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r="10586"/>
          <a:stretch/>
        </p:blipFill>
        <p:spPr>
          <a:xfrm>
            <a:off x="5614462" y="1781543"/>
            <a:ext cx="3259193" cy="278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869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811" y="381196"/>
            <a:ext cx="8562975" cy="775046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b="1" dirty="0">
                <a:solidFill>
                  <a:schemeClr val="accent5"/>
                </a:solidFill>
              </a:rPr>
              <a:t>2. </a:t>
            </a:r>
            <a:r>
              <a:rPr lang="cs-CZ" sz="2800" b="1" dirty="0">
                <a:solidFill>
                  <a:schemeClr val="accent5"/>
                </a:solidFill>
                <a:latin typeface="Trebuchet MS" pitchFamily="34" charset="0"/>
                <a:cs typeface="Raleway"/>
              </a:rPr>
              <a:t>Semi-struktury a dialogy pro zlepšení metropolitní spolupráce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6966BB8-E860-FE7C-9E92-BB756F4E1C84}"/>
              </a:ext>
            </a:extLst>
          </p:cNvPr>
          <p:cNvSpPr txBox="1"/>
          <p:nvPr/>
        </p:nvSpPr>
        <p:spPr>
          <a:xfrm>
            <a:off x="447261" y="1322400"/>
            <a:ext cx="77028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endParaRPr lang="cs-CZ" sz="1600" b="1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algn="just" rtl="0" fontAlgn="base"/>
            <a:r>
              <a:rPr lang="cs-CZ" sz="2800" b="1" dirty="0">
                <a:solidFill>
                  <a:srgbClr val="000000"/>
                </a:solidFill>
                <a:latin typeface="Trebuchet MS" panose="020B0603020202020204" pitchFamily="34" charset="0"/>
              </a:rPr>
              <a:t>Zapojení</a:t>
            </a:r>
            <a:r>
              <a:rPr lang="cs-CZ" sz="28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partneři:</a:t>
            </a:r>
          </a:p>
          <a:p>
            <a:pPr algn="just" rtl="0" fontAlgn="base"/>
            <a:r>
              <a:rPr lang="cs-CZ" sz="20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Město Brno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00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– </a:t>
            </a:r>
            <a:r>
              <a:rPr lang="cs-CZ" sz="200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hlavní</a:t>
            </a:r>
            <a:r>
              <a:rPr lang="en-US" sz="200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lighthouse </a:t>
            </a:r>
            <a:r>
              <a:rPr lang="cs-CZ" sz="200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metropolitní oblast </a:t>
            </a:r>
            <a:r>
              <a:rPr lang="en-US" sz="200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(MA) </a:t>
            </a:r>
            <a:endParaRPr lang="en-US" sz="180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20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Berlin-Brandenburg </a:t>
            </a:r>
            <a:r>
              <a:rPr lang="cs-CZ" sz="20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(Společný odbor územního plánování)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– </a:t>
            </a:r>
            <a:r>
              <a:rPr lang="cs-CZ" sz="200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druhá </a:t>
            </a:r>
            <a:r>
              <a:rPr lang="en-US" sz="200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lighthouse </a:t>
            </a:r>
            <a:r>
              <a:rPr lang="cs-CZ" sz="200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metropolitní oblast</a:t>
            </a:r>
            <a:r>
              <a:rPr lang="en-US" sz="200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, </a:t>
            </a:r>
            <a:endParaRPr lang="en-US" sz="180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cs-CZ" sz="20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Metropolitní město Turín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–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pilotní akce</a:t>
            </a:r>
            <a:endParaRPr lang="en-U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cs-CZ" sz="20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Město Ostrava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–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učící se metropolitní oblast</a:t>
            </a:r>
            <a:endParaRPr lang="en-U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497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00" y="237171"/>
            <a:ext cx="8562975" cy="775046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b="1" dirty="0">
                <a:solidFill>
                  <a:schemeClr val="accent5"/>
                </a:solidFill>
              </a:rPr>
              <a:t>2. </a:t>
            </a:r>
            <a:r>
              <a:rPr lang="cs-CZ" sz="2800" b="1" dirty="0">
                <a:solidFill>
                  <a:schemeClr val="accent5"/>
                </a:solidFill>
                <a:latin typeface="Trebuchet MS" pitchFamily="34" charset="0"/>
                <a:cs typeface="Raleway"/>
              </a:rPr>
              <a:t>Semi-struktury a dialogy pro zlepšení metropolitní spolupráce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D36FF48-1B48-3372-57AF-7492E05C306A}"/>
              </a:ext>
            </a:extLst>
          </p:cNvPr>
          <p:cNvSpPr txBox="1"/>
          <p:nvPr/>
        </p:nvSpPr>
        <p:spPr>
          <a:xfrm>
            <a:off x="131200" y="777447"/>
            <a:ext cx="467933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Trebuchet MS"/>
              </a:defRPr>
            </a:lvl1pPr>
          </a:lstStyle>
          <a:p>
            <a:r>
              <a:rPr lang="cs-CZ" sz="2800" dirty="0">
                <a:solidFill>
                  <a:schemeClr val="accent6"/>
                </a:solidFill>
                <a:latin typeface="Trebuchet MS" pitchFamily="34" charset="0"/>
              </a:rPr>
              <a:t>Komunální sousedské fórum</a:t>
            </a:r>
          </a:p>
          <a:p>
            <a:r>
              <a:rPr lang="cs-CZ" sz="2800" dirty="0">
                <a:solidFill>
                  <a:schemeClr val="accent6"/>
                </a:solidFill>
                <a:latin typeface="Trebuchet MS" pitchFamily="34" charset="0"/>
              </a:rPr>
              <a:t>(region hlavního města Berlín-Braniborsko)</a:t>
            </a:r>
          </a:p>
          <a:p>
            <a:endParaRPr lang="cs-CZ" sz="1600" dirty="0">
              <a:solidFill>
                <a:schemeClr val="tx2"/>
              </a:solidFill>
              <a:latin typeface="Trebuchet MS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1800" dirty="0">
                <a:solidFill>
                  <a:schemeClr val="tx2"/>
                </a:solidFill>
                <a:latin typeface="Trebuchet MS" pitchFamily="34" charset="0"/>
              </a:rPr>
              <a:t>společné platformy spolupráce mezi městskými obvody Berlína a přilehlými obcemi ve spolkové zemi Braniborsko. </a:t>
            </a:r>
          </a:p>
          <a:p>
            <a:pPr marL="285750" indent="-285750">
              <a:buFontTx/>
              <a:buChar char="-"/>
            </a:pPr>
            <a:r>
              <a:rPr lang="cs-CZ" sz="1800" dirty="0" err="1">
                <a:solidFill>
                  <a:schemeClr val="tx2"/>
                </a:solidFill>
                <a:latin typeface="Trebuchet MS" pitchFamily="34" charset="0"/>
              </a:rPr>
              <a:t>bottom</a:t>
            </a:r>
            <a:r>
              <a:rPr lang="cs-CZ" sz="1800" dirty="0">
                <a:solidFill>
                  <a:schemeClr val="tx2"/>
                </a:solidFill>
                <a:latin typeface="Trebuchet MS" pitchFamily="34" charset="0"/>
              </a:rPr>
              <a:t>-up struktura (zdola nahoru) řídí se společnými komunálními zájmy a je založena na dobrovolné spolupráci, přičemž podporuje také obce v zázemí regionu hlavního města, aby se vyjadřovaly k různým otázkám (rovnocenné partnerství).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089A1F4-8C6C-A319-47D7-A944A897D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539" y="1012217"/>
            <a:ext cx="4202261" cy="34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643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ED1581-BEEA-2A49-32DF-10445E160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896" y="1106639"/>
            <a:ext cx="4275136" cy="24082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Mezioborové skupiny expertů</a:t>
            </a:r>
          </a:p>
          <a:p>
            <a:r>
              <a:rPr lang="cs-CZ" dirty="0"/>
              <a:t>se setkávají s veřejností a spolu</a:t>
            </a:r>
          </a:p>
          <a:p>
            <a:r>
              <a:rPr lang="cs-CZ" dirty="0"/>
              <a:t>navrhují prototypová řešení.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Příklady: dočasné omezení</a:t>
            </a:r>
          </a:p>
          <a:p>
            <a:r>
              <a:rPr lang="cs-CZ" dirty="0"/>
              <a:t>rychlosti v obytné čtvrti (</a:t>
            </a:r>
            <a:r>
              <a:rPr lang="cs-CZ" dirty="0" err="1"/>
              <a:t>Bytom</a:t>
            </a:r>
            <a:r>
              <a:rPr lang="cs-CZ" dirty="0"/>
              <a:t>), zavedení zpoplatněných parkovacích zón (</a:t>
            </a:r>
            <a:r>
              <a:rPr lang="cs-CZ" dirty="0" err="1"/>
              <a:t>Tychy</a:t>
            </a:r>
            <a:r>
              <a:rPr lang="cs-CZ" dirty="0"/>
              <a:t>), úprava sítě veřejné dopravy (</a:t>
            </a:r>
            <a:r>
              <a:rPr lang="cs-CZ" dirty="0" err="1"/>
              <a:t>Sosnowiec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545" y="214550"/>
            <a:ext cx="8562975" cy="847409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dirty="0">
                <a:solidFill>
                  <a:schemeClr val="accent5"/>
                </a:solidFill>
                <a:latin typeface="Trebuchet MS"/>
              </a:rPr>
              <a:t>3. Metropolitní prototypové akademie – inovativní spolupráce přenositelnost lokálně a mezinárodně</a:t>
            </a:r>
          </a:p>
        </p:txBody>
      </p:sp>
      <p:pic>
        <p:nvPicPr>
          <p:cNvPr id="9" name="Obrázek 8" descr="Obsah obrázku venku, budova, obloha, rostlina&#10;&#10;Popis byl vytvořen automaticky">
            <a:extLst>
              <a:ext uri="{FF2B5EF4-FFF2-40B4-BE49-F238E27FC236}">
                <a16:creationId xmlns:a16="http://schemas.microsoft.com/office/drawing/2014/main" id="{4F73048C-7844-7616-043B-9F31B81D8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60" y="1478826"/>
            <a:ext cx="4796249" cy="319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095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entralEurope_iService">
  <a:themeElements>
    <a:clrScheme name="CENTRAL EUROPE 21/27">
      <a:dk1>
        <a:srgbClr val="000000"/>
      </a:dk1>
      <a:lt1>
        <a:sysClr val="window" lastClr="FFFFFF"/>
      </a:lt1>
      <a:dk2>
        <a:srgbClr val="0C0C0C"/>
      </a:dk2>
      <a:lt2>
        <a:srgbClr val="708792"/>
      </a:lt2>
      <a:accent1>
        <a:srgbClr val="90ABB1"/>
      </a:accent1>
      <a:accent2>
        <a:srgbClr val="C8D3D8"/>
      </a:accent2>
      <a:accent3>
        <a:srgbClr val="18BAA8"/>
      </a:accent3>
      <a:accent4>
        <a:srgbClr val="9ACA3C"/>
      </a:accent4>
      <a:accent5>
        <a:srgbClr val="F68A42"/>
      </a:accent5>
      <a:accent6>
        <a:srgbClr val="0E6EB6"/>
      </a:accent6>
      <a:hlink>
        <a:srgbClr val="708792"/>
      </a:hlink>
      <a:folHlink>
        <a:srgbClr val="708792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41B3DAE5DF8A4D8950F39B8726F4AA" ma:contentTypeVersion="10" ma:contentTypeDescription="Vytvoří nový dokument" ma:contentTypeScope="" ma:versionID="7b84411454c3ea7020e798e69d92f5b4">
  <xsd:schema xmlns:xsd="http://www.w3.org/2001/XMLSchema" xmlns:xs="http://www.w3.org/2001/XMLSchema" xmlns:p="http://schemas.microsoft.com/office/2006/metadata/properties" xmlns:ns2="6b7fe2fd-0db2-468f-95b4-74ab5d45e0bc" xmlns:ns3="04265d72-0c05-4e4c-a4c1-750fd3f048b5" targetNamespace="http://schemas.microsoft.com/office/2006/metadata/properties" ma:root="true" ma:fieldsID="57262d1457caa770d8dcd4100d998f47" ns2:_="" ns3:_="">
    <xsd:import namespace="6b7fe2fd-0db2-468f-95b4-74ab5d45e0bc"/>
    <xsd:import namespace="04265d72-0c05-4e4c-a4c1-750fd3f048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fe2fd-0db2-468f-95b4-74ab5d45e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65d72-0c05-4e4c-a4c1-750fd3f048b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265d72-0c05-4e4c-a4c1-750fd3f048b5">
      <UserInfo>
        <DisplayName>Svobodník Jiří</DisplayName>
        <AccountId>10</AccountId>
        <AccountType/>
      </UserInfo>
      <UserInfo>
        <DisplayName>Dostál Ondřej</DisplayName>
        <AccountId>14</AccountId>
        <AccountType/>
      </UserInfo>
      <UserInfo>
        <DisplayName>Juráňová Hana</DisplayName>
        <AccountId>48</AccountId>
        <AccountType/>
      </UserInfo>
      <UserInfo>
        <DisplayName>Horák Jan</DisplayName>
        <AccountId>59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3D6DCF3-66D1-4302-9EFD-0611952A5C16}">
  <ds:schemaRefs>
    <ds:schemaRef ds:uri="04265d72-0c05-4e4c-a4c1-750fd3f048b5"/>
    <ds:schemaRef ds:uri="6b7fe2fd-0db2-468f-95b4-74ab5d45e0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DA78BDD-7144-4BF8-A775-AB1167D5AC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B42D75-4888-482B-B3DE-5C72C020FA6D}">
  <ds:schemaRefs>
    <ds:schemaRef ds:uri="04265d72-0c05-4e4c-a4c1-750fd3f048b5"/>
    <ds:schemaRef ds:uri="6b7fe2fd-0db2-468f-95b4-74ab5d45e0bc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1351</TotalTime>
  <Words>795</Words>
  <Application>Microsoft Office PowerPoint</Application>
  <PresentationFormat>Předvádění na obrazovce (16:9)</PresentationFormat>
  <Paragraphs>102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Raleway</vt:lpstr>
      <vt:lpstr>Segoe UI</vt:lpstr>
      <vt:lpstr>Trebuchet MS</vt:lpstr>
      <vt:lpstr>Wingdings</vt:lpstr>
      <vt:lpstr>Wingdings 2</vt:lpstr>
      <vt:lpstr>CentralEurope_iService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Phunk</dc:creator>
  <cp:lastModifiedBy>Svobodník Jiří</cp:lastModifiedBy>
  <cp:revision>2170</cp:revision>
  <dcterms:created xsi:type="dcterms:W3CDTF">2014-11-12T21:47:38Z</dcterms:created>
  <dcterms:modified xsi:type="dcterms:W3CDTF">2024-05-06T06:42:00Z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0x0101003741B3DAE5DF8A4D8950F39B8726F4AA</vt:lpwstr>
  </property>
  <property fmtid="{D5CDD505-2E9C-101B-9397-08002B2CF9AE}" pid="3" name="Order">
    <vt:r8>61100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