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  <p:sldMasterId id="2147483707" r:id="rId6"/>
  </p:sldMasterIdLst>
  <p:notesMasterIdLst>
    <p:notesMasterId r:id="rId34"/>
  </p:notesMasterIdLst>
  <p:sldIdLst>
    <p:sldId id="2145706788" r:id="rId7"/>
    <p:sldId id="2145706826" r:id="rId8"/>
    <p:sldId id="655" r:id="rId9"/>
    <p:sldId id="2145706983" r:id="rId10"/>
    <p:sldId id="2145706984" r:id="rId11"/>
    <p:sldId id="2145706978" r:id="rId12"/>
    <p:sldId id="2145706979" r:id="rId13"/>
    <p:sldId id="2145706982" r:id="rId14"/>
    <p:sldId id="2145706981" r:id="rId15"/>
    <p:sldId id="2145706985" r:id="rId16"/>
    <p:sldId id="2145706986" r:id="rId17"/>
    <p:sldId id="2145706873" r:id="rId18"/>
    <p:sldId id="2145706987" r:id="rId19"/>
    <p:sldId id="2145706988" r:id="rId20"/>
    <p:sldId id="2145706989" r:id="rId21"/>
    <p:sldId id="2145706990" r:id="rId22"/>
    <p:sldId id="2145706991" r:id="rId23"/>
    <p:sldId id="2145706995" r:id="rId24"/>
    <p:sldId id="2145706992" r:id="rId25"/>
    <p:sldId id="2145706885" r:id="rId26"/>
    <p:sldId id="2145706910" r:id="rId27"/>
    <p:sldId id="2145706996" r:id="rId28"/>
    <p:sldId id="2145706997" r:id="rId29"/>
    <p:sldId id="2145706998" r:id="rId30"/>
    <p:sldId id="2145706999" r:id="rId31"/>
    <p:sldId id="2145707000" r:id="rId32"/>
    <p:sldId id="2145706784" r:id="rId33"/>
  </p:sldIdLst>
  <p:sldSz cx="10693400" cy="6011863"/>
  <p:notesSz cx="6797675" cy="9928225"/>
  <p:defaultTextStyle>
    <a:defPPr>
      <a:defRPr lang="cs-CZ"/>
    </a:defPPr>
    <a:lvl1pPr marL="0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558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116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3675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8233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2791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7349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1908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6466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4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3EB09A-93AE-6887-1C33-539181AA5EC2}" name="Svobodník Jiří" initials="JS" userId="S::jiri.svobodnik@ostrava.cz::5acec1d8-92a5-4bb9-a595-614fac8e00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116"/>
    <a:srgbClr val="399850"/>
    <a:srgbClr val="003C69"/>
    <a:srgbClr val="00ADD0"/>
    <a:srgbClr val="AF1432"/>
    <a:srgbClr val="FFFFFF"/>
    <a:srgbClr val="263C5C"/>
    <a:srgbClr val="003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3447" autoAdjust="0"/>
  </p:normalViewPr>
  <p:slideViewPr>
    <p:cSldViewPr snapToGrid="0">
      <p:cViewPr varScale="1">
        <p:scale>
          <a:sx n="94" d="100"/>
          <a:sy n="94" d="100"/>
        </p:scale>
        <p:origin x="480" y="72"/>
      </p:cViewPr>
      <p:guideLst>
        <p:guide orient="horz" pos="1894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e&#353;it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\\cloud.mmo.cz\users$\vdoleckovada\Documents\&#344;V%20ITI\Pln&#283;n&#237;%20strategie_2508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1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F5-4C20-91A7-584BFAFFBD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OP JAK</c:v>
                </c:pt>
                <c:pt idx="1">
                  <c:v>OP TAK</c:v>
                </c:pt>
                <c:pt idx="2">
                  <c:v>OPŽP</c:v>
                </c:pt>
                <c:pt idx="3">
                  <c:v>IROP</c:v>
                </c:pt>
                <c:pt idx="4">
                  <c:v>OPD</c:v>
                </c:pt>
                <c:pt idx="5">
                  <c:v>celkem</c:v>
                </c:pt>
              </c:strCache>
            </c:strRef>
          </c:cat>
          <c:val>
            <c:numRef>
              <c:f>List1!$B$2:$B$7</c:f>
              <c:numCache>
                <c:formatCode>0%</c:formatCode>
                <c:ptCount val="6"/>
                <c:pt idx="0">
                  <c:v>1</c:v>
                </c:pt>
                <c:pt idx="1">
                  <c:v>1.08</c:v>
                </c:pt>
                <c:pt idx="2">
                  <c:v>0.72</c:v>
                </c:pt>
                <c:pt idx="3">
                  <c:v>0.45</c:v>
                </c:pt>
                <c:pt idx="4">
                  <c:v>0.24</c:v>
                </c:pt>
                <c:pt idx="5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F5-4C20-91A7-584BFAFFBD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1033032"/>
        <c:axId val="1001032672"/>
      </c:barChart>
      <c:catAx>
        <c:axId val="100103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01032672"/>
        <c:crosses val="autoZero"/>
        <c:auto val="1"/>
        <c:lblAlgn val="ctr"/>
        <c:lblOffset val="100"/>
        <c:noMultiLvlLbl val="0"/>
      </c:catAx>
      <c:valAx>
        <c:axId val="100103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01033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List1!$A$9:$A$13</c:f>
              <c:strCache>
                <c:ptCount val="5"/>
                <c:pt idx="0">
                  <c:v>OP JAK</c:v>
                </c:pt>
                <c:pt idx="1">
                  <c:v>OP TAK</c:v>
                </c:pt>
                <c:pt idx="2">
                  <c:v>OPŽP</c:v>
                </c:pt>
                <c:pt idx="3">
                  <c:v>IROP</c:v>
                </c:pt>
                <c:pt idx="4">
                  <c:v>OPD</c:v>
                </c:pt>
              </c:strCache>
            </c:strRef>
          </c:cat>
          <c:val>
            <c:numRef>
              <c:f>List1!$B$9:$B$13</c:f>
              <c:numCache>
                <c:formatCode>0</c:formatCode>
                <c:ptCount val="5"/>
                <c:pt idx="0" formatCode="General">
                  <c:v>374.8</c:v>
                </c:pt>
                <c:pt idx="1">
                  <c:v>151</c:v>
                </c:pt>
                <c:pt idx="2" formatCode="General">
                  <c:v>89.5</c:v>
                </c:pt>
                <c:pt idx="3" formatCode="General">
                  <c:v>1900</c:v>
                </c:pt>
                <c:pt idx="4" formatCode="General">
                  <c:v>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8-4AFC-B80F-6FE82C2BF5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9332224"/>
        <c:axId val="1039330784"/>
      </c:barChart>
      <c:catAx>
        <c:axId val="103933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39330784"/>
        <c:crosses val="autoZero"/>
        <c:auto val="1"/>
        <c:lblAlgn val="ctr"/>
        <c:lblOffset val="100"/>
        <c:noMultiLvlLbl val="0"/>
      </c:catAx>
      <c:valAx>
        <c:axId val="103933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3933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4B-4605-94EF-CD2B00D526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List1!$A$17:$A$22</c:f>
              <c:strCache>
                <c:ptCount val="6"/>
                <c:pt idx="0">
                  <c:v>OP JAK</c:v>
                </c:pt>
                <c:pt idx="1">
                  <c:v>OP TAK</c:v>
                </c:pt>
                <c:pt idx="2">
                  <c:v>OPŽP</c:v>
                </c:pt>
                <c:pt idx="3">
                  <c:v>IROP</c:v>
                </c:pt>
                <c:pt idx="4">
                  <c:v>OPD</c:v>
                </c:pt>
                <c:pt idx="5">
                  <c:v>celkem</c:v>
                </c:pt>
              </c:strCache>
            </c:strRef>
          </c:cat>
          <c:val>
            <c:numRef>
              <c:f>List1!$B$17:$B$22</c:f>
              <c:numCache>
                <c:formatCode>0%</c:formatCode>
                <c:ptCount val="6"/>
                <c:pt idx="0">
                  <c:v>0.86</c:v>
                </c:pt>
                <c:pt idx="1">
                  <c:v>1.08</c:v>
                </c:pt>
                <c:pt idx="2">
                  <c:v>0.39</c:v>
                </c:pt>
                <c:pt idx="3">
                  <c:v>0.4</c:v>
                </c:pt>
                <c:pt idx="4">
                  <c:v>0.15</c:v>
                </c:pt>
                <c:pt idx="5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4B-4605-94EF-CD2B00D526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2237480"/>
        <c:axId val="972234600"/>
      </c:barChart>
      <c:catAx>
        <c:axId val="97223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72234600"/>
        <c:crosses val="autoZero"/>
        <c:auto val="1"/>
        <c:lblAlgn val="ctr"/>
        <c:lblOffset val="100"/>
        <c:noMultiLvlLbl val="0"/>
      </c:catAx>
      <c:valAx>
        <c:axId val="972234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72237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List1!$A$24:$A$28</c:f>
              <c:strCache>
                <c:ptCount val="5"/>
                <c:pt idx="0">
                  <c:v>OP JAK</c:v>
                </c:pt>
                <c:pt idx="1">
                  <c:v>OP TAK</c:v>
                </c:pt>
                <c:pt idx="2">
                  <c:v>OPŽP</c:v>
                </c:pt>
                <c:pt idx="3">
                  <c:v>IROP</c:v>
                </c:pt>
                <c:pt idx="4">
                  <c:v>OPD</c:v>
                </c:pt>
              </c:strCache>
            </c:strRef>
          </c:cat>
          <c:val>
            <c:numRef>
              <c:f>List1!$B$24:$B$28</c:f>
              <c:numCache>
                <c:formatCode>0</c:formatCode>
                <c:ptCount val="5"/>
                <c:pt idx="0" formatCode="General">
                  <c:v>312.10000000000002</c:v>
                </c:pt>
                <c:pt idx="1">
                  <c:v>151</c:v>
                </c:pt>
                <c:pt idx="2" formatCode="General">
                  <c:v>48.9</c:v>
                </c:pt>
                <c:pt idx="3" formatCode="General">
                  <c:v>1700</c:v>
                </c:pt>
                <c:pt idx="4" formatCode="General">
                  <c:v>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D-4498-8916-47792CFDE6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41807272"/>
        <c:axId val="1041814832"/>
      </c:barChart>
      <c:catAx>
        <c:axId val="1041807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41814832"/>
        <c:crosses val="autoZero"/>
        <c:auto val="1"/>
        <c:lblAlgn val="ctr"/>
        <c:lblOffset val="100"/>
        <c:noMultiLvlLbl val="0"/>
      </c:catAx>
      <c:valAx>
        <c:axId val="104181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41807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List1!$A$32:$A$34</cx:f>
        <cx:lvl ptCount="3">
          <cx:pt idx="0">čerpání sestava IROP (99-010)</cx:pt>
          <cx:pt idx="1">plán 17,08 %</cx:pt>
          <cx:pt idx="2">proplacené ŽOP</cx:pt>
        </cx:lvl>
      </cx:strDim>
      <cx:numDim type="val">
        <cx:f>List1!$B$32:$B$34</cx:f>
        <cx:lvl ptCount="3" formatCode="# ##0,00">
          <cx:pt idx="0">854006774.40999997</cx:pt>
          <cx:pt idx="1">731074701.01999998</cx:pt>
          <cx:pt idx="2">793972924.29999995</cx:pt>
        </cx:lvl>
      </cx:numDim>
    </cx:data>
  </cx:chartData>
  <cx:chart>
    <cx:title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/>
          </a:pPr>
          <a:endParaRPr lang="cs-CZ" sz="18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Aptos Narrow" panose="02110004020202020204"/>
          </a:endParaRPr>
        </a:p>
      </cx:txPr>
    </cx:title>
    <cx:plotArea>
      <cx:plotAreaRegion>
        <cx:series layoutId="funnel" uniqueId="{EA574744-BE61-4F52-ABF0-DC5B97A50509}">
          <cx:dataPt idx="0">
            <cx:spPr>
              <a:solidFill>
                <a:srgbClr val="00B050"/>
              </a:solidFill>
              <a:ln w="6350">
                <a:solidFill>
                  <a:sysClr val="windowText" lastClr="000000"/>
                </a:solidFill>
              </a:ln>
            </cx:spPr>
          </cx:dataPt>
          <cx:dataPt idx="1">
            <cx:spPr>
              <a:solidFill>
                <a:srgbClr val="FF0000"/>
              </a:solidFill>
              <a:ln w="3175">
                <a:solidFill>
                  <a:sysClr val="windowText" lastClr="000000"/>
                </a:solidFill>
              </a:ln>
            </cx:spPr>
          </cx:dataPt>
          <cx:dataPt idx="2">
            <cx:spPr>
              <a:solidFill>
                <a:srgbClr val="92D050"/>
              </a:solidFill>
              <a:ln w="3175">
                <a:solidFill>
                  <a:sysClr val="windowText" lastClr="000000"/>
                </a:solidFill>
              </a:ln>
            </cx:spPr>
          </cx:dataPt>
          <cx:dataLabels>
            <cx:numFmt formatCode="# ##0,00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 b="1">
                    <a:solidFill>
                      <a:sysClr val="windowText" lastClr="000000"/>
                    </a:solidFill>
                  </a:defRPr>
                </a:pPr>
                <a:endParaRPr lang="cs-CZ" sz="1800" b="1" i="0" u="none" strike="noStrike" baseline="0">
                  <a:solidFill>
                    <a:sysClr val="windowText" lastClr="000000"/>
                  </a:solidFill>
                  <a:latin typeface="Aptos Narrow" panose="02110004020202020204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 b="1"/>
            </a:pPr>
            <a:endParaRPr lang="cs-CZ" sz="18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ptos Narrow" panose="0211000402020202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BBA2-C922-4716-A2E4-6ECA3285C882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4D09A-569F-42ED-84D8-484C16694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49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421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332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5B2EC-7ACB-8AEA-6586-9F8B190F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703452B-486F-94DF-DC8C-011A6D560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A0A04FB-F099-2695-0758-1DC9806E5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21F1DA-DE64-EF4E-1BD1-45AE074FE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748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3DD44-6BE1-D530-B768-31F7CF961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EAD93C2-83A3-64BE-CE0C-EEFA296FE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4B1F4D9-6AF6-7152-680A-952210E68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D88C29-E4BF-1252-B1EC-F889A18F4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659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6B016-2581-56AA-C8FB-33C44D0D1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705B0B9-8A9A-C6EB-D0ED-3403E92D62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E8BF690-6625-9B0F-459B-43AACC06F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86BD53-1EAF-3F5E-B5BA-EC473327B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440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DB7EB-4F25-8D35-2F59-7DABCF2C7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94C2AB4-ECC5-1740-E47E-B1B0BB800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0B7E12F-A5D1-03C9-10CA-1F6FFB990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je shrnutí prvních 12 bodů do tří typů projednání:</a:t>
            </a:r>
          </a:p>
          <a:p>
            <a:pPr marL="171450" indent="-171450">
              <a:buFontTx/>
              <a:buChar char="-"/>
            </a:pPr>
            <a:r>
              <a:rPr lang="cs-CZ" dirty="0"/>
              <a:t>Vyhodnocení výzvy a změna PR IROP</a:t>
            </a:r>
          </a:p>
          <a:p>
            <a:pPr marL="171450" indent="-171450">
              <a:buFontTx/>
              <a:buChar char="-"/>
            </a:pPr>
            <a:r>
              <a:rPr lang="cs-CZ" dirty="0"/>
              <a:t>Vyhlášení výzev 34-39</a:t>
            </a:r>
          </a:p>
          <a:p>
            <a:pPr marL="171450" indent="-171450">
              <a:buFontTx/>
              <a:buChar char="-"/>
            </a:pPr>
            <a:r>
              <a:rPr lang="cs-CZ" dirty="0"/>
              <a:t>A návrh na realokace ve 2 opatřeních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57BEF4-9A5A-8703-55D0-4CAA2A962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4D09A-569F-42ED-84D8-484C16694A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691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11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540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Viz tabulka (plachta) před vámi – ke změnám ŘV a PS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568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20D45-818D-878C-254E-9AD8EF7EE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B7BBE99-58D7-A2C6-36F6-0884005B0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276CDFF-BC25-A90B-3B16-057A6181D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Viz tabulka (plachta) před vámi – ke změnám ŘV a PS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399609-B07E-375E-DC0E-446B75769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970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80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18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04D74-951B-C049-BD92-914B57536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3798935-553D-937C-C5E0-63E436551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E7579C-9CDF-A23F-CA38-AA6CB5EB6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B81DC9-9A5A-EBBD-EB73-7FD912F60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85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7BBDE-C36E-DDD5-3510-E4222B585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DC1FFFC-02F5-7813-6F44-59FBBC54BC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F90F5E2-F48F-9D35-B9B4-616B4C6D1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574D85-7C4A-E21D-0F67-2D0A1D497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85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ISKP21+ je 163 z celkových 225 projektů (72 % projektů), ale jde o 41 % alokace (menší projekty ZŠ nebo OPŽP - OZE) – 3,1 mld. Kč z celkových 7,7 mld. Kč:</a:t>
            </a:r>
          </a:p>
          <a:p>
            <a:r>
              <a:rPr lang="cs-CZ" dirty="0"/>
              <a:t>- v OPJAK – předloženo 100 % alokace – tj. všech 7 projektů za 374,2 mil. Kč</a:t>
            </a:r>
          </a:p>
          <a:p>
            <a:r>
              <a:rPr lang="cs-CZ" dirty="0"/>
              <a:t>- v OP TAK – předloženo 100 % alokace, tj. 1 projekt za 151,4 mil. Kč</a:t>
            </a:r>
          </a:p>
          <a:p>
            <a:r>
              <a:rPr lang="cs-CZ" dirty="0"/>
              <a:t>- v OP Doprava – předloženo 24 % alokace, ale jde o 8 projektů za 677 mil. Kč, zbývá poslední projekt - výstavba nové tramvajové trati Ostrava-Poruba (v alokaci zbývá 2100 mil. Kč EU, realokace + 33,25 mil. Kč)</a:t>
            </a:r>
          </a:p>
          <a:p>
            <a:r>
              <a:rPr lang="cs-CZ" dirty="0"/>
              <a:t>- v OPŽP – předloženo 72 % alokace – tj. 22 projektů za 89,5 mil. Kč (100 % - 124 mil. Kč)</a:t>
            </a:r>
          </a:p>
          <a:p>
            <a:r>
              <a:rPr lang="cs-CZ" dirty="0"/>
              <a:t>- v </a:t>
            </a:r>
            <a:r>
              <a:rPr lang="cs-CZ" dirty="0" err="1"/>
              <a:t>IROPu</a:t>
            </a:r>
            <a:r>
              <a:rPr lang="cs-CZ" dirty="0"/>
              <a:t> – předloženo 45 % alokace – tj. 124 projektů za 1,9 mld. Kč, zbývá předložit 63 projektů za 2,3 mld. Kč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16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Úspěšně vyhodnocené projekty, které mají právní akt a realizují nebo již ukončily realizaci.</a:t>
            </a:r>
          </a:p>
          <a:p>
            <a:endParaRPr lang="cs-CZ" dirty="0"/>
          </a:p>
          <a:p>
            <a:r>
              <a:rPr lang="cs-CZ" dirty="0"/>
              <a:t>Celkem jde o 121 z celkových 225 projektů (54 % projektů), ale jde o 25 % alokace – 2,6 mld. Kč z celkových 7,7 mld. Kč: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IROP dominuje v počtu projektů i v alokaci pod právním aktem – 120 projektů (93 %) a 1,7 mld. Kč (80 %), v porovnání s vlastní alokací je na 1/3 celkové alokace (36 %) pod právním aktem a 62 % projektů v </a:t>
            </a:r>
            <a:r>
              <a:rPr lang="cs-CZ" dirty="0" err="1"/>
              <a:t>IROPu</a:t>
            </a:r>
            <a:r>
              <a:rPr lang="cs-CZ" dirty="0"/>
              <a:t> již má právní akt</a:t>
            </a:r>
          </a:p>
          <a:p>
            <a:pPr marL="171450" indent="-171450">
              <a:buFontTx/>
              <a:buChar char="-"/>
            </a:pPr>
            <a:r>
              <a:rPr lang="cs-CZ" dirty="0"/>
              <a:t>v OPJAK – právní akt má téměř polovina (46 %) alokace – tj. 3 projekty za 161 mil. Kč EU</a:t>
            </a:r>
          </a:p>
          <a:p>
            <a:r>
              <a:rPr lang="cs-CZ" dirty="0"/>
              <a:t>- v OP Doprava – z 8 předložených projektů jen 3 mají právní akt a jsou v procesu realizace (224 mil. Kč, tj. 8 % alokace OPD) – tzn. 2 telematické projekty na silniční síti (</a:t>
            </a:r>
            <a:r>
              <a:rPr lang="cs-CZ" dirty="0" err="1"/>
              <a:t>Ostrava+FM</a:t>
            </a:r>
            <a:r>
              <a:rPr lang="cs-CZ" dirty="0"/>
              <a:t>)+ tramvajová trať ul. Nádražní Ostrava, ostatních 5 projektů úspěšně vyhodnoceno a čekají na vydání právního aktu</a:t>
            </a:r>
          </a:p>
          <a:p>
            <a:pPr marL="171450" indent="-171450">
              <a:buFontTx/>
              <a:buChar char="-"/>
            </a:pPr>
            <a:r>
              <a:rPr lang="cs-CZ" dirty="0"/>
              <a:t>v OPŽP – 2 z 20 předložených projektů mají právní akt (6,75 mil. Kč EU), zbylých 18 projektů (80,6 mil. Kč) je v procesu hodnocení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v OP TAK – projekt je úspěšně vyhodnocen (splnil podmínku věcného hodnocení) a připravuje se s ním právní akt (151,4 mil. Kč EU)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31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Pouze v </a:t>
            </a:r>
            <a:r>
              <a:rPr lang="cs-CZ" dirty="0" err="1"/>
              <a:t>IROPu</a:t>
            </a:r>
            <a:r>
              <a:rPr lang="cs-CZ" dirty="0"/>
              <a:t> je třeba dodržovat roční finanční milníky:</a:t>
            </a:r>
          </a:p>
          <a:p>
            <a:r>
              <a:rPr lang="cs-CZ" dirty="0"/>
              <a:t>Jedná se o objem proplacených a přijatých žádostí o platbu k 30.6. daného roku.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Ve Finančním plánu PR IROP jsme </a:t>
            </a:r>
            <a:r>
              <a:rPr lang="cs-CZ"/>
              <a:t>nastavili 836,7 </a:t>
            </a:r>
            <a:r>
              <a:rPr lang="cs-CZ" dirty="0"/>
              <a:t>mil. Kč</a:t>
            </a:r>
          </a:p>
          <a:p>
            <a:r>
              <a:rPr lang="cs-CZ" dirty="0"/>
              <a:t>ŘO IROP nastavil nezbytné minimum na 17,08 % celkové alokace, tj. 731 mil. Kč EU</a:t>
            </a:r>
          </a:p>
          <a:p>
            <a:r>
              <a:rPr lang="cs-CZ" dirty="0"/>
              <a:t>Již nyní je bezpečně vyčerpáno (schválené žádosti o platbu) 794 mil. Kč EU.</a:t>
            </a:r>
          </a:p>
          <a:p>
            <a:endParaRPr lang="cs-CZ" dirty="0"/>
          </a:p>
          <a:p>
            <a:r>
              <a:rPr lang="cs-CZ" dirty="0"/>
              <a:t>V sestavě 99-010 (Přehled Žádostí o platbu u projektů s právním aktem) je nyní 941,6 mil. Kč.</a:t>
            </a:r>
          </a:p>
          <a:p>
            <a:r>
              <a:rPr lang="cs-CZ" dirty="0"/>
              <a:t>Vzhledem k problémům projektů (zpravidla s veřejnými zakázkami) je současný předpoklad čerpání (pokud ŘV schválí avizované změny projektů) ve výši 864 mil. Kč (tj. -77,6 mil. Kč)</a:t>
            </a:r>
          </a:p>
          <a:p>
            <a:r>
              <a:rPr lang="cs-CZ" dirty="0"/>
              <a:t>Stále ale jsme 133,6 mil. Kč = tj. 18 % nad stanoveným finančním milníkem</a:t>
            </a:r>
          </a:p>
          <a:p>
            <a:endParaRPr lang="cs-CZ" dirty="0"/>
          </a:p>
          <a:p>
            <a:r>
              <a:rPr lang="cs-CZ" dirty="0"/>
              <a:t>Alokaci ještě mohou pomoci projekty, které jsou před právním aktem, ale mají již téměř zrealizováno (</a:t>
            </a:r>
            <a:r>
              <a:rPr lang="cs-CZ" dirty="0" err="1"/>
              <a:t>Grossmanova</a:t>
            </a:r>
            <a:r>
              <a:rPr lang="cs-CZ" dirty="0"/>
              <a:t> vila 85 mil. Kč EU), bude ale záležet na délce hodnocení a přípravy právního aktu.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98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je shrnutí prvních 12 bodů do tří typů projednání:</a:t>
            </a:r>
          </a:p>
          <a:p>
            <a:pPr marL="171450" indent="-171450">
              <a:buFontTx/>
              <a:buChar char="-"/>
            </a:pPr>
            <a:r>
              <a:rPr lang="cs-CZ" dirty="0"/>
              <a:t>Vyhodnocení výzvy a změna PR IROP</a:t>
            </a:r>
          </a:p>
          <a:p>
            <a:pPr marL="171450" indent="-171450">
              <a:buFontTx/>
              <a:buChar char="-"/>
            </a:pPr>
            <a:r>
              <a:rPr lang="cs-CZ" dirty="0"/>
              <a:t>Vyhlášení výzev 34-39</a:t>
            </a:r>
          </a:p>
          <a:p>
            <a:pPr marL="171450" indent="-171450">
              <a:buFontTx/>
              <a:buChar char="-"/>
            </a:pPr>
            <a:r>
              <a:rPr lang="cs-CZ" dirty="0"/>
              <a:t>A návrh na realokace ve 2 opatřeních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999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32292-2707-4EE9-6CCC-107E312F4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6371ED0-CB00-F5D0-2779-22ACBBED3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F0F8EAF-19C5-817D-2324-4C939ECBB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je shrnutí prvních 12 bodů do tří typů projednání:</a:t>
            </a:r>
          </a:p>
          <a:p>
            <a:pPr marL="171450" indent="-171450">
              <a:buFontTx/>
              <a:buChar char="-"/>
            </a:pPr>
            <a:r>
              <a:rPr lang="cs-CZ" dirty="0"/>
              <a:t>Vyhodnocení výzvy a změna PR IROP</a:t>
            </a:r>
          </a:p>
          <a:p>
            <a:pPr marL="171450" indent="-171450">
              <a:buFontTx/>
              <a:buChar char="-"/>
            </a:pPr>
            <a:r>
              <a:rPr lang="cs-CZ" dirty="0"/>
              <a:t>Vyhlášení výzev 34-39</a:t>
            </a:r>
          </a:p>
          <a:p>
            <a:pPr marL="171450" indent="-171450">
              <a:buFontTx/>
              <a:buChar char="-"/>
            </a:pPr>
            <a:r>
              <a:rPr lang="cs-CZ" dirty="0"/>
              <a:t>A návrh na realokace ve 2 opatřeních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A7ECAE-6FF2-987D-21D8-6E95DA3EE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89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1867575"/>
            <a:ext cx="9089390" cy="1288654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3406722"/>
            <a:ext cx="7485380" cy="1536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5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5" y="240754"/>
            <a:ext cx="2406015" cy="512956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240754"/>
            <a:ext cx="7039822" cy="51295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5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983886"/>
            <a:ext cx="9089390" cy="2093019"/>
          </a:xfrm>
        </p:spPr>
        <p:txBody>
          <a:bodyPr anchor="b">
            <a:normAutofit/>
          </a:bodyPr>
          <a:lstStyle>
            <a:lvl1pPr algn="ctr">
              <a:defRPr sz="4734"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157620"/>
            <a:ext cx="8020050" cy="1451475"/>
          </a:xfrm>
        </p:spPr>
        <p:txBody>
          <a:bodyPr/>
          <a:lstStyle>
            <a:lvl1pPr marL="0" indent="0" algn="ctr">
              <a:buNone/>
              <a:defRPr sz="2104"/>
            </a:lvl1pPr>
            <a:lvl2pPr marL="400782" indent="0" algn="ctr">
              <a:buNone/>
              <a:defRPr sz="1753"/>
            </a:lvl2pPr>
            <a:lvl3pPr marL="801563" indent="0" algn="ctr">
              <a:buNone/>
              <a:defRPr sz="1578"/>
            </a:lvl3pPr>
            <a:lvl4pPr marL="1202345" indent="0" algn="ctr">
              <a:buNone/>
              <a:defRPr sz="1403"/>
            </a:lvl4pPr>
            <a:lvl5pPr marL="1603126" indent="0" algn="ctr">
              <a:buNone/>
              <a:defRPr sz="1403"/>
            </a:lvl5pPr>
            <a:lvl6pPr marL="2003908" indent="0" algn="ctr">
              <a:buNone/>
              <a:defRPr sz="1403"/>
            </a:lvl6pPr>
            <a:lvl7pPr marL="2404689" indent="0" algn="ctr">
              <a:buNone/>
              <a:defRPr sz="1403"/>
            </a:lvl7pPr>
            <a:lvl8pPr marL="2805471" indent="0" algn="ctr">
              <a:buNone/>
              <a:defRPr sz="1403"/>
            </a:lvl8pPr>
            <a:lvl9pPr marL="3206252" indent="0" algn="ctr">
              <a:buNone/>
              <a:defRPr sz="1403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19.08.2025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65" y="20874"/>
            <a:ext cx="1113335" cy="70476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79972" cy="8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0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71" y="1119779"/>
            <a:ext cx="9223058" cy="7564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71" y="2033486"/>
            <a:ext cx="9223058" cy="338136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19.08.2025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498792"/>
            <a:ext cx="9223058" cy="2500768"/>
          </a:xfrm>
        </p:spPr>
        <p:txBody>
          <a:bodyPr anchor="b"/>
          <a:lstStyle>
            <a:lvl1pPr>
              <a:defRPr sz="526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4023218"/>
            <a:ext cx="9223058" cy="1315095"/>
          </a:xfrm>
        </p:spPr>
        <p:txBody>
          <a:bodyPr/>
          <a:lstStyle>
            <a:lvl1pPr marL="0" indent="0">
              <a:buNone/>
              <a:defRPr sz="2104">
                <a:solidFill>
                  <a:schemeClr val="tx1"/>
                </a:solidFill>
              </a:defRPr>
            </a:lvl1pPr>
            <a:lvl2pPr marL="400782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2pPr>
            <a:lvl3pPr marL="801563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34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12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390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468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54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625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19.08.2025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19.08.2025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0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320077"/>
            <a:ext cx="9223058" cy="11620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473742"/>
            <a:ext cx="4523809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196000"/>
            <a:ext cx="4523809" cy="32299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473742"/>
            <a:ext cx="4546088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196000"/>
            <a:ext cx="4546088" cy="32299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19.08.2025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36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19.08.2025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12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19.08.2025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75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865598"/>
            <a:ext cx="5413534" cy="4272319"/>
          </a:xfrm>
        </p:spPr>
        <p:txBody>
          <a:bodyPr/>
          <a:lstStyle>
            <a:lvl1pPr>
              <a:defRPr sz="2805"/>
            </a:lvl1pPr>
            <a:lvl2pPr>
              <a:defRPr sz="2454"/>
            </a:lvl2pPr>
            <a:lvl3pPr>
              <a:defRPr sz="2104"/>
            </a:lvl3pPr>
            <a:lvl4pPr>
              <a:defRPr sz="1753"/>
            </a:lvl4pPr>
            <a:lvl5pPr>
              <a:defRPr sz="1753"/>
            </a:lvl5pPr>
            <a:lvl6pPr>
              <a:defRPr sz="1753"/>
            </a:lvl6pPr>
            <a:lvl7pPr>
              <a:defRPr sz="1753"/>
            </a:lvl7pPr>
            <a:lvl8pPr>
              <a:defRPr sz="1753"/>
            </a:lvl8pPr>
            <a:lvl9pPr>
              <a:defRPr sz="1753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19.08.2025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8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865598"/>
            <a:ext cx="5413534" cy="4272319"/>
          </a:xfrm>
        </p:spPr>
        <p:txBody>
          <a:bodyPr anchor="t"/>
          <a:lstStyle>
            <a:lvl1pPr marL="0" indent="0">
              <a:buNone/>
              <a:defRPr sz="2805"/>
            </a:lvl1pPr>
            <a:lvl2pPr marL="400782" indent="0">
              <a:buNone/>
              <a:defRPr sz="2454"/>
            </a:lvl2pPr>
            <a:lvl3pPr marL="801563" indent="0">
              <a:buNone/>
              <a:defRPr sz="2104"/>
            </a:lvl3pPr>
            <a:lvl4pPr marL="1202345" indent="0">
              <a:buNone/>
              <a:defRPr sz="1753"/>
            </a:lvl4pPr>
            <a:lvl5pPr marL="1603126" indent="0">
              <a:buNone/>
              <a:defRPr sz="1753"/>
            </a:lvl5pPr>
            <a:lvl6pPr marL="2003908" indent="0">
              <a:buNone/>
              <a:defRPr sz="1753"/>
            </a:lvl6pPr>
            <a:lvl7pPr marL="2404689" indent="0">
              <a:buNone/>
              <a:defRPr sz="1753"/>
            </a:lvl7pPr>
            <a:lvl8pPr marL="2805471" indent="0">
              <a:buNone/>
              <a:defRPr sz="1753"/>
            </a:lvl8pPr>
            <a:lvl9pPr marL="3206252" indent="0">
              <a:buNone/>
              <a:defRPr sz="1753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19.08.2025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60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19.08.2025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3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320076"/>
            <a:ext cx="2305764" cy="5094776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320076"/>
            <a:ext cx="6783626" cy="5094776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19.08.2025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85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37A2E-470E-46C6-AB9F-A339485D6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983886"/>
            <a:ext cx="8020050" cy="2093019"/>
          </a:xfrm>
        </p:spPr>
        <p:txBody>
          <a:bodyPr anchor="b"/>
          <a:lstStyle>
            <a:lvl1pPr algn="ctr">
              <a:defRPr sz="526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7DD624-347F-4B4A-8A22-CF5AC1E25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157620"/>
            <a:ext cx="8020050" cy="1451475"/>
          </a:xfrm>
        </p:spPr>
        <p:txBody>
          <a:bodyPr/>
          <a:lstStyle>
            <a:lvl1pPr marL="0" indent="0" algn="ctr">
              <a:buNone/>
              <a:defRPr sz="2104"/>
            </a:lvl1pPr>
            <a:lvl2pPr marL="400782" indent="0" algn="ctr">
              <a:buNone/>
              <a:defRPr sz="1753"/>
            </a:lvl2pPr>
            <a:lvl3pPr marL="801563" indent="0" algn="ctr">
              <a:buNone/>
              <a:defRPr sz="1578"/>
            </a:lvl3pPr>
            <a:lvl4pPr marL="1202345" indent="0" algn="ctr">
              <a:buNone/>
              <a:defRPr sz="1403"/>
            </a:lvl4pPr>
            <a:lvl5pPr marL="1603126" indent="0" algn="ctr">
              <a:buNone/>
              <a:defRPr sz="1403"/>
            </a:lvl5pPr>
            <a:lvl6pPr marL="2003908" indent="0" algn="ctr">
              <a:buNone/>
              <a:defRPr sz="1403"/>
            </a:lvl6pPr>
            <a:lvl7pPr marL="2404689" indent="0" algn="ctr">
              <a:buNone/>
              <a:defRPr sz="1403"/>
            </a:lvl7pPr>
            <a:lvl8pPr marL="2805471" indent="0" algn="ctr">
              <a:buNone/>
              <a:defRPr sz="1403"/>
            </a:lvl8pPr>
            <a:lvl9pPr marL="3206252" indent="0" algn="ctr">
              <a:buNone/>
              <a:defRPr sz="1403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DF3A8A-CF03-404F-8363-89025883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4FAA99-41B3-4342-813B-F41BDFA7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CA00F2-CCDD-413F-82EC-C27A5733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1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4FA9E-3955-4801-A3E6-996DC066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7EA414-31A4-4A5C-AE06-903D14700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786BA9-1FA8-4578-8875-EB2F1927E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7A592C-2C99-4D84-83FF-AF1CC929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20AA01-7E81-4D06-8BCD-EEFEA6BF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2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18148-84CF-440A-BEE1-C36ED188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2" y="1498792"/>
            <a:ext cx="9223058" cy="2500768"/>
          </a:xfrm>
        </p:spPr>
        <p:txBody>
          <a:bodyPr anchor="b"/>
          <a:lstStyle>
            <a:lvl1pPr>
              <a:defRPr sz="526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128A7A-0A0E-4FEA-897C-AB1C7191D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02" y="4023217"/>
            <a:ext cx="9223058" cy="1315095"/>
          </a:xfrm>
        </p:spPr>
        <p:txBody>
          <a:bodyPr/>
          <a:lstStyle>
            <a:lvl1pPr marL="0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1pPr>
            <a:lvl2pPr marL="400782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2pPr>
            <a:lvl3pPr marL="801563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34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12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390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468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54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625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1C7FC6-0E46-4D50-A49C-6575DF694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C75657-D437-4B0E-9A49-DD59178AA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B4D38B-5624-4CAD-9243-A4395742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0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89399-1F88-4DE1-9D81-E5230CB8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CFEB6E-3CEF-4DA3-8497-7BEFB02A4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171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929A2D-5092-4141-BF32-02A122561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534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BE43BA-4D27-43A6-8D10-2F923837F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D23398-C215-42DE-83DA-21E16EAE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6BD372-4052-47D8-9448-7CA22477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5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A700F-5678-4F95-A172-FEA80A6F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320076"/>
            <a:ext cx="9223058" cy="116201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9CC039-656E-4D70-A42B-536DEB721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65" y="1473742"/>
            <a:ext cx="4523809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233B4F-95D6-4044-A77E-B5CEEF497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65" y="2196000"/>
            <a:ext cx="4523809" cy="32299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A66D6F-4BE7-4961-AA2F-6F45D94B1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534" y="1473742"/>
            <a:ext cx="4546088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2E740EE-EFDB-4D91-AF93-5B3F89993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534" y="2196000"/>
            <a:ext cx="4546088" cy="32299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1D59840-2B9A-477D-8D50-410C8F92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9FA7535-C817-4017-8B1E-C3FCF31F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C83A39A-D197-49B8-A437-6728A7FC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93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4A342-5ABB-47F7-AB29-ADECD570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8CD28C-4CB7-40E4-85DD-752B3AF0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DC250B-8216-4671-8AEA-B5A2619D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BBD689-9327-437F-ABBA-AE462316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2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5C3353A-84CC-4E06-941B-AF11ADC8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F486D7-BFF2-4050-B12F-B0C6B1AD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C43BBE-C7DE-4198-BF82-25A07954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0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3863180"/>
            <a:ext cx="9089390" cy="119402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2548084"/>
            <a:ext cx="9089390" cy="13150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5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1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36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8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2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1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6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DCDE1-1D11-499D-8E1C-E5139697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224DD3-BE0A-4652-A9AF-6CA715ED2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088" y="865598"/>
            <a:ext cx="5413534" cy="4272319"/>
          </a:xfrm>
        </p:spPr>
        <p:txBody>
          <a:bodyPr/>
          <a:lstStyle>
            <a:lvl1pPr>
              <a:defRPr sz="2805"/>
            </a:lvl1pPr>
            <a:lvl2pPr>
              <a:defRPr sz="2454"/>
            </a:lvl2pPr>
            <a:lvl3pPr>
              <a:defRPr sz="2104"/>
            </a:lvl3pPr>
            <a:lvl4pPr>
              <a:defRPr sz="1753"/>
            </a:lvl4pPr>
            <a:lvl5pPr>
              <a:defRPr sz="1753"/>
            </a:lvl5pPr>
            <a:lvl6pPr>
              <a:defRPr sz="1753"/>
            </a:lvl6pPr>
            <a:lvl7pPr>
              <a:defRPr sz="1753"/>
            </a:lvl7pPr>
            <a:lvl8pPr>
              <a:defRPr sz="1753"/>
            </a:lvl8pPr>
            <a:lvl9pPr>
              <a:defRPr sz="175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A1C414-37CE-496D-8440-4B87B02D4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FBCF6F-07DC-43E7-AA07-B009DE90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94A034-A2F5-476A-B01F-0B0352D3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7BB9A5-7371-44B6-8093-8DFF72EE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0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97B04-E919-421E-9B51-421AE2E2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C005B8-3E78-48F7-AD21-1AF0D95B1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088" y="865598"/>
            <a:ext cx="5413534" cy="4272319"/>
          </a:xfrm>
        </p:spPr>
        <p:txBody>
          <a:bodyPr/>
          <a:lstStyle>
            <a:lvl1pPr marL="0" indent="0">
              <a:buNone/>
              <a:defRPr sz="2805"/>
            </a:lvl1pPr>
            <a:lvl2pPr marL="400782" indent="0">
              <a:buNone/>
              <a:defRPr sz="2454"/>
            </a:lvl2pPr>
            <a:lvl3pPr marL="801563" indent="0">
              <a:buNone/>
              <a:defRPr sz="2104"/>
            </a:lvl3pPr>
            <a:lvl4pPr marL="1202345" indent="0">
              <a:buNone/>
              <a:defRPr sz="1753"/>
            </a:lvl4pPr>
            <a:lvl5pPr marL="1603126" indent="0">
              <a:buNone/>
              <a:defRPr sz="1753"/>
            </a:lvl5pPr>
            <a:lvl6pPr marL="2003908" indent="0">
              <a:buNone/>
              <a:defRPr sz="1753"/>
            </a:lvl6pPr>
            <a:lvl7pPr marL="2404689" indent="0">
              <a:buNone/>
              <a:defRPr sz="1753"/>
            </a:lvl7pPr>
            <a:lvl8pPr marL="2805471" indent="0">
              <a:buNone/>
              <a:defRPr sz="1753"/>
            </a:lvl8pPr>
            <a:lvl9pPr marL="3206252" indent="0">
              <a:buNone/>
              <a:defRPr sz="1753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DE94B7-8B3E-46BD-BFF5-A26878B1D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5F6F5A-98E1-4EC6-A987-06B8086A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F2CA8A-EC68-4FCE-B214-00F87F2E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2265BC-1803-4A5E-8EA6-D24299C2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76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961F0-B83C-4E28-87C2-1E61B07B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D9F4A1-5FBB-4172-B5E8-119828944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C13B82-61BC-4831-AB81-0C7CF065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AEEBBB-BB2F-433E-A53B-D30825F5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73B64B-D2F3-4F52-A5DF-E055B8B9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B2ED833-26ED-4F7C-8F23-00BE9CC87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2465" y="320076"/>
            <a:ext cx="2305764" cy="5094776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A63E12-DDC7-4C3F-ACBB-BE9FCB825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171" y="320076"/>
            <a:ext cx="6783626" cy="5094776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8FF5FC-D294-4801-87E0-98A157C1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0E75BD-3CBF-4C0F-82E4-45AF63AC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C074AD-0BB4-4DDE-8A40-57FC9C51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9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402769"/>
            <a:ext cx="4722918" cy="396755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402769"/>
            <a:ext cx="4722918" cy="396755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3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345712"/>
            <a:ext cx="4724775" cy="56082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0" y="1906540"/>
            <a:ext cx="4724775" cy="346378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101" y="1345712"/>
            <a:ext cx="4726631" cy="56082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1" y="1906540"/>
            <a:ext cx="4726631" cy="346378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9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8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8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239361"/>
            <a:ext cx="3518055" cy="101867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239362"/>
            <a:ext cx="5977908" cy="513095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258040"/>
            <a:ext cx="3518055" cy="4112281"/>
          </a:xfrm>
        </p:spPr>
        <p:txBody>
          <a:bodyPr/>
          <a:lstStyle>
            <a:lvl1pPr marL="0" indent="0">
              <a:buNone/>
              <a:defRPr sz="1600"/>
            </a:lvl1pPr>
            <a:lvl2pPr marL="534558" indent="0">
              <a:buNone/>
              <a:defRPr sz="1400"/>
            </a:lvl2pPr>
            <a:lvl3pPr marL="1069116" indent="0">
              <a:buNone/>
              <a:defRPr sz="1200"/>
            </a:lvl3pPr>
            <a:lvl4pPr marL="1603675" indent="0">
              <a:buNone/>
              <a:defRPr sz="1100"/>
            </a:lvl4pPr>
            <a:lvl5pPr marL="2138233" indent="0">
              <a:buNone/>
              <a:defRPr sz="1100"/>
            </a:lvl5pPr>
            <a:lvl6pPr marL="2672791" indent="0">
              <a:buNone/>
              <a:defRPr sz="1100"/>
            </a:lvl6pPr>
            <a:lvl7pPr marL="3207349" indent="0">
              <a:buNone/>
              <a:defRPr sz="1100"/>
            </a:lvl7pPr>
            <a:lvl8pPr marL="3741908" indent="0">
              <a:buNone/>
              <a:defRPr sz="1100"/>
            </a:lvl8pPr>
            <a:lvl9pPr marL="4276466" indent="0">
              <a:buNone/>
              <a:defRPr sz="11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8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4208304"/>
            <a:ext cx="6416040" cy="49681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537171"/>
            <a:ext cx="6416040" cy="3607118"/>
          </a:xfrm>
        </p:spPr>
        <p:txBody>
          <a:bodyPr/>
          <a:lstStyle>
            <a:lvl1pPr marL="0" indent="0">
              <a:buNone/>
              <a:defRPr sz="3700"/>
            </a:lvl1pPr>
            <a:lvl2pPr marL="534558" indent="0">
              <a:buNone/>
              <a:defRPr sz="3300"/>
            </a:lvl2pPr>
            <a:lvl3pPr marL="1069116" indent="0">
              <a:buNone/>
              <a:defRPr sz="2800"/>
            </a:lvl3pPr>
            <a:lvl4pPr marL="1603675" indent="0">
              <a:buNone/>
              <a:defRPr sz="2300"/>
            </a:lvl4pPr>
            <a:lvl5pPr marL="2138233" indent="0">
              <a:buNone/>
              <a:defRPr sz="2300"/>
            </a:lvl5pPr>
            <a:lvl6pPr marL="2672791" indent="0">
              <a:buNone/>
              <a:defRPr sz="2300"/>
            </a:lvl6pPr>
            <a:lvl7pPr marL="3207349" indent="0">
              <a:buNone/>
              <a:defRPr sz="2300"/>
            </a:lvl7pPr>
            <a:lvl8pPr marL="3741908" indent="0">
              <a:buNone/>
              <a:defRPr sz="2300"/>
            </a:lvl8pPr>
            <a:lvl9pPr marL="4276466" indent="0">
              <a:buNone/>
              <a:defRPr sz="23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4705118"/>
            <a:ext cx="6416040" cy="705559"/>
          </a:xfrm>
        </p:spPr>
        <p:txBody>
          <a:bodyPr/>
          <a:lstStyle>
            <a:lvl1pPr marL="0" indent="0">
              <a:buNone/>
              <a:defRPr sz="1600"/>
            </a:lvl1pPr>
            <a:lvl2pPr marL="534558" indent="0">
              <a:buNone/>
              <a:defRPr sz="1400"/>
            </a:lvl2pPr>
            <a:lvl3pPr marL="1069116" indent="0">
              <a:buNone/>
              <a:defRPr sz="1200"/>
            </a:lvl3pPr>
            <a:lvl4pPr marL="1603675" indent="0">
              <a:buNone/>
              <a:defRPr sz="1100"/>
            </a:lvl4pPr>
            <a:lvl5pPr marL="2138233" indent="0">
              <a:buNone/>
              <a:defRPr sz="1100"/>
            </a:lvl5pPr>
            <a:lvl6pPr marL="2672791" indent="0">
              <a:buNone/>
              <a:defRPr sz="1100"/>
            </a:lvl6pPr>
            <a:lvl7pPr marL="3207349" indent="0">
              <a:buNone/>
              <a:defRPr sz="1100"/>
            </a:lvl7pPr>
            <a:lvl8pPr marL="3741908" indent="0">
              <a:buNone/>
              <a:defRPr sz="1100"/>
            </a:lvl8pPr>
            <a:lvl9pPr marL="4276466" indent="0">
              <a:buNone/>
              <a:defRPr sz="11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9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4670" y="240754"/>
            <a:ext cx="9624060" cy="1001977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402769"/>
            <a:ext cx="9624060" cy="3967551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670" y="5572107"/>
            <a:ext cx="2495127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1E86-7C58-4DA6-9EFD-84489A45ED73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3579" y="5572107"/>
            <a:ext cx="3386243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3603" y="5572107"/>
            <a:ext cx="2495127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55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06911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919" indent="-40091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57" indent="-334099" algn="l" defTabSz="1069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6396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954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512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0070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629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9187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745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558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6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5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3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1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49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908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466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320077"/>
            <a:ext cx="9223058" cy="1162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1600380"/>
            <a:ext cx="9223058" cy="381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5572108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19.08.2025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5572108"/>
            <a:ext cx="3609023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5572108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801563" rtl="0" eaLnBrk="1" latinLnBrk="0" hangingPunct="1">
        <a:lnSpc>
          <a:spcPct val="90000"/>
        </a:lnSpc>
        <a:spcBef>
          <a:spcPct val="0"/>
        </a:spcBef>
        <a:buNone/>
        <a:defRPr sz="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391" indent="-200391" algn="l" defTabSz="801563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4" kern="1200">
          <a:solidFill>
            <a:schemeClr val="tx1"/>
          </a:solidFill>
          <a:latin typeface="+mn-lt"/>
          <a:ea typeface="+mn-ea"/>
          <a:cs typeface="+mn-cs"/>
        </a:defRPr>
      </a:lvl1pPr>
      <a:lvl2pPr marL="601172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01954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402735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803517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204298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5080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5861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6643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78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563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345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126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3908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689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471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625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4B07806-755C-4073-85FD-1B32EFFD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320076"/>
            <a:ext cx="9223058" cy="1162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102E36-F8AA-4350-8220-9F9024252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1600380"/>
            <a:ext cx="9223058" cy="381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5AFDE5-5815-4468-ACE5-D6D821E8A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5572107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8657-3DB9-4200-AC90-3A006DF785AF}" type="datetimeFigureOut">
              <a:rPr lang="cs-CZ" smtClean="0"/>
              <a:t>19.08.2025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AC30B1-8047-4319-A3A2-F58BA95B2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5572107"/>
            <a:ext cx="3609023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85471C-7C9E-44FF-B83B-54FC22B8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5572107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91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801563" rtl="0" eaLnBrk="1" latinLnBrk="0" hangingPunct="1">
        <a:lnSpc>
          <a:spcPct val="90000"/>
        </a:lnSpc>
        <a:spcBef>
          <a:spcPct val="0"/>
        </a:spcBef>
        <a:buNone/>
        <a:defRPr sz="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391" indent="-200391" algn="l" defTabSz="801563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4" kern="1200">
          <a:solidFill>
            <a:schemeClr val="tx1"/>
          </a:solidFill>
          <a:latin typeface="+mn-lt"/>
          <a:ea typeface="+mn-ea"/>
          <a:cs typeface="+mn-cs"/>
        </a:defRPr>
      </a:lvl1pPr>
      <a:lvl2pPr marL="601172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01954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402735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803517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204298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5080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5861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6643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78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563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345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126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3908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689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471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625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taceeu.cz/cs/microsites/konference-nok/uvodni-strank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972BC65-30FD-4720-B760-02DD08E4B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"/>
            <a:ext cx="10693400" cy="356592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CA47844-70C0-4A55-9CE2-9B1B490A8FCA}"/>
              </a:ext>
            </a:extLst>
          </p:cNvPr>
          <p:cNvSpPr txBox="1"/>
          <p:nvPr/>
        </p:nvSpPr>
        <p:spPr>
          <a:xfrm>
            <a:off x="256564" y="3772193"/>
            <a:ext cx="10180271" cy="1200329"/>
          </a:xfrm>
          <a:prstGeom prst="rect">
            <a:avLst/>
          </a:prstGeom>
          <a:solidFill>
            <a:srgbClr val="003C69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ŘÍDICÍ VÝBOR OSTRAVSKÉ METROPOLITNÍ OBLASTI 2021-2027</a:t>
            </a:r>
          </a:p>
          <a:p>
            <a:r>
              <a:rPr lang="cs-CZ" sz="2400" b="1" dirty="0">
                <a:solidFill>
                  <a:schemeClr val="bg1"/>
                </a:solidFill>
                <a:cs typeface="Calibri"/>
              </a:rPr>
              <a:t>26. JEDNÁNÍ ŘÍDICÍHO VÝBORU STRATEGIE OMO  21. 8. 2025</a:t>
            </a:r>
          </a:p>
          <a:p>
            <a:r>
              <a:rPr lang="cs-CZ" sz="2400" b="1" dirty="0">
                <a:solidFill>
                  <a:schemeClr val="bg1"/>
                </a:solidFill>
                <a:cs typeface="Calibri"/>
              </a:rPr>
              <a:t>Magistrát města Ostravy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2" y="5518303"/>
            <a:ext cx="2432394" cy="324197"/>
          </a:xfrm>
          <a:prstGeom prst="rect">
            <a:avLst/>
          </a:prstGeom>
        </p:spPr>
      </p:pic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747EC9C4-091D-4225-B64B-1B0B9A43C0C5}"/>
              </a:ext>
            </a:extLst>
          </p:cNvPr>
          <p:cNvCxnSpPr>
            <a:cxnSpLocks/>
          </p:cNvCxnSpPr>
          <p:nvPr/>
        </p:nvCxnSpPr>
        <p:spPr>
          <a:xfrm>
            <a:off x="0" y="3566316"/>
            <a:ext cx="10693400" cy="0"/>
          </a:xfrm>
          <a:prstGeom prst="line">
            <a:avLst/>
          </a:prstGeom>
          <a:ln w="19050">
            <a:solidFill>
              <a:srgbClr val="003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A4A8FBBD-9D27-8789-CA56-AA781F9595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9" y="5518303"/>
            <a:ext cx="2893989" cy="3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EE5F9-BC35-05FD-BD8D-D9D4E167D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6C1B16D4-4E96-3149-DD49-D4EF898D5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BB62FF6-229A-49E1-1837-34903DB7AC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E10AD85-060E-CA9F-BBD7-F5C3E145F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422589ED-3262-32B9-A7DE-AC3B726C7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900685"/>
            <a:ext cx="10693401" cy="4162203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Bod 4</a:t>
            </a:r>
            <a:br>
              <a:rPr lang="cs-CZ" b="1" dirty="0"/>
            </a:br>
            <a:r>
              <a:rPr lang="cs-CZ" b="1" dirty="0"/>
              <a:t>Vyjádření Řídicího výboru o souladu strategických projektů se strategií  </a:t>
            </a:r>
            <a:br>
              <a:rPr lang="cs-CZ" dirty="0"/>
            </a:br>
            <a:br>
              <a:rPr lang="cs-CZ" b="1" dirty="0"/>
            </a:br>
            <a:br>
              <a:rPr lang="cs-CZ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57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0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20A7D-6000-C2A2-C141-C2A6DF986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894491DD-EBA0-2A76-66A6-1DFC68DE0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64836675-ED45-6D00-A8CD-64BFB727E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563956F-CB3E-4FB4-4443-D76FF5C1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1" y="339775"/>
            <a:ext cx="8712925" cy="75645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Vyjádření o souladu projektu se strategií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C9E96EF-88BB-DBCD-CE45-0D4FC3FA4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" y="1227909"/>
            <a:ext cx="9931690" cy="3687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5" b="1" dirty="0">
                <a:solidFill>
                  <a:srgbClr val="00B050"/>
                </a:solidFill>
              </a:rPr>
              <a:t>IROP Opatření č. 1 Zelená infrastruktura</a:t>
            </a:r>
          </a:p>
          <a:p>
            <a:pPr marL="0" indent="0">
              <a:buNone/>
            </a:pPr>
            <a:endParaRPr lang="cs-CZ" sz="2805" b="1" dirty="0">
              <a:solidFill>
                <a:srgbClr val="00B050"/>
              </a:solidFill>
            </a:endParaRPr>
          </a:p>
          <a:p>
            <a:pPr lvl="0"/>
            <a:r>
              <a:rPr lang="cs-CZ" b="1" i="1" dirty="0">
                <a:solidFill>
                  <a:srgbClr val="00B050"/>
                </a:solidFill>
              </a:rPr>
              <a:t>Revitalizace sídliště na ulici Papírenská v Paskově, ITIOMO/3.5.2/027/IROP/05/0253; předkladatel: město Paskov</a:t>
            </a:r>
          </a:p>
          <a:p>
            <a:pPr marL="0" lvl="0" indent="0">
              <a:buNone/>
            </a:pPr>
            <a:r>
              <a:rPr lang="cs-CZ" b="1" i="1" dirty="0">
                <a:solidFill>
                  <a:srgbClr val="00B050"/>
                </a:solidFill>
              </a:rPr>
              <a:t>- komplexní regenerace sídliště, ucelené řešení modro-zelené </a:t>
            </a:r>
            <a:r>
              <a:rPr lang="cs-CZ" b="1" i="1" dirty="0" err="1">
                <a:solidFill>
                  <a:srgbClr val="00B050"/>
                </a:solidFill>
              </a:rPr>
              <a:t>infra</a:t>
            </a:r>
            <a:endParaRPr lang="cs-CZ" b="1" dirty="0">
              <a:solidFill>
                <a:srgbClr val="00B050"/>
              </a:solidFill>
            </a:endParaRPr>
          </a:p>
          <a:p>
            <a:pPr lvl="0"/>
            <a:r>
              <a:rPr lang="cs-CZ" b="1" i="1" dirty="0">
                <a:solidFill>
                  <a:srgbClr val="00B050"/>
                </a:solidFill>
              </a:rPr>
              <a:t>Revitalizace areálu Rychty v Úvalně a jeho adaptace na veřejný prostor, ITIOMO/3.5.2/027/IROP/05/0254; předkladatel: obec Úvalno</a:t>
            </a:r>
          </a:p>
          <a:p>
            <a:pPr marL="0" lvl="0" indent="0">
              <a:buNone/>
            </a:pPr>
            <a:r>
              <a:rPr lang="cs-CZ" b="1" i="1" dirty="0">
                <a:solidFill>
                  <a:srgbClr val="00B050"/>
                </a:solidFill>
              </a:rPr>
              <a:t>- revitalizace dvoru bývalé zemědělské usedlosti 	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273912"/>
            <a:ext cx="10410629" cy="4078384"/>
          </a:xfrm>
        </p:spPr>
        <p:txBody>
          <a:bodyPr anchor="t">
            <a:noAutofit/>
          </a:bodyPr>
          <a:lstStyle/>
          <a:p>
            <a:pPr algn="l"/>
            <a:r>
              <a:rPr lang="cs-CZ" sz="2800" dirty="0"/>
              <a:t>Návrh usnesení</a:t>
            </a:r>
            <a:br>
              <a:rPr lang="cs-CZ" sz="2800" dirty="0"/>
            </a:br>
            <a:br>
              <a:rPr lang="cs-CZ" sz="2800" dirty="0"/>
            </a:br>
            <a:r>
              <a:rPr lang="cs-CZ" sz="2800" b="1" dirty="0">
                <a:latin typeface="+mn-lt"/>
              </a:rPr>
              <a:t>Řídi</a:t>
            </a:r>
            <a:r>
              <a:rPr lang="cs-CZ" sz="2800" b="1" i="1" dirty="0">
                <a:latin typeface="+mn-lt"/>
              </a:rPr>
              <a:t>cí výbor SOMO konstatuje, že projektové záměry: </a:t>
            </a:r>
            <a:br>
              <a:rPr lang="cs-CZ" sz="2800" b="1" i="1" dirty="0">
                <a:latin typeface="+mn-lt"/>
              </a:rPr>
            </a:br>
            <a:br>
              <a:rPr lang="cs-CZ" sz="2800" dirty="0"/>
            </a:br>
            <a:r>
              <a:rPr lang="cs-CZ" sz="2800" dirty="0"/>
              <a:t>- </a:t>
            </a:r>
            <a:r>
              <a:rPr lang="cs-CZ" sz="2800" i="1" dirty="0"/>
              <a:t>Revitalizace sídliště na ulici Papírenská v Paskově,   </a:t>
            </a:r>
            <a:br>
              <a:rPr lang="cs-CZ" sz="2800" i="1" dirty="0"/>
            </a:br>
            <a:r>
              <a:rPr lang="cs-CZ" sz="2800" i="1" dirty="0"/>
              <a:t>   ITIOMO/3.5.2/027/IROP/05/0253; předkladatel: město Paskov</a:t>
            </a:r>
            <a:br>
              <a:rPr lang="cs-CZ" sz="2800" dirty="0"/>
            </a:br>
            <a:r>
              <a:rPr lang="cs-CZ" sz="2800" dirty="0"/>
              <a:t>- </a:t>
            </a:r>
            <a:r>
              <a:rPr lang="cs-CZ" sz="2800" i="1" dirty="0"/>
              <a:t>Revitalizace areálu Rychty v Úvalně a jeho adaptace na veřejný prostor, </a:t>
            </a:r>
            <a:br>
              <a:rPr lang="cs-CZ" sz="2800" i="1" dirty="0"/>
            </a:br>
            <a:r>
              <a:rPr lang="cs-CZ" sz="2800" i="1" dirty="0"/>
              <a:t>  ITIOMO/3.5.2/027/IROP/05/0254; předkladatel: obec Úvalno	</a:t>
            </a:r>
            <a:br>
              <a:rPr lang="cs-CZ" sz="2800" dirty="0"/>
            </a:br>
            <a:br>
              <a:rPr lang="cs-CZ" sz="2800" dirty="0"/>
            </a:br>
            <a:r>
              <a:rPr lang="cs-CZ" sz="2800" b="1" i="1" u="sng" dirty="0">
                <a:latin typeface="+mn-lt"/>
              </a:rPr>
              <a:t>přispívají k naplnění integrované strategie Ostravské metropolitní oblasti</a:t>
            </a:r>
            <a:r>
              <a:rPr lang="cs-CZ" sz="2800" b="1" i="1" dirty="0">
                <a:latin typeface="+mn-lt"/>
              </a:rPr>
              <a:t> a zároveň ŘV SOMO konstatuje </a:t>
            </a:r>
            <a:r>
              <a:rPr lang="cs-CZ" sz="2800" b="1" i="1" u="sng" dirty="0">
                <a:latin typeface="+mn-lt"/>
              </a:rPr>
              <a:t>soulad</a:t>
            </a:r>
            <a:r>
              <a:rPr lang="cs-CZ" sz="2800" b="1" i="1" dirty="0">
                <a:latin typeface="+mn-lt"/>
              </a:rPr>
              <a:t> těchto projektových záměrů s integrovanou strategií Ostravské metropolitní oblasti dle předložených projektových záměrů.</a:t>
            </a:r>
            <a:br>
              <a:rPr lang="cs-CZ" sz="2800" dirty="0">
                <a:latin typeface="+mn-lt"/>
              </a:rPr>
            </a:br>
            <a:br>
              <a:rPr lang="cs-CZ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392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43A22-79A9-A2A2-F923-120655120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7782B6C6-3B6C-34AC-7762-ECA9786E1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B1AAD12D-1C4A-07C0-7BFB-771362A98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BE445BE-0376-C842-7F62-F2978226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1" y="339775"/>
            <a:ext cx="8712925" cy="75645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Vyjádření o souladu projektu se strategií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3B86CCC-FC80-7631-71E0-DAC7A7779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1227909"/>
            <a:ext cx="9939058" cy="3687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5" b="1" dirty="0">
                <a:solidFill>
                  <a:schemeClr val="accent1">
                    <a:lumMod val="75000"/>
                  </a:schemeClr>
                </a:solidFill>
              </a:rPr>
              <a:t>IROP Opatření č. 8 Muzea</a:t>
            </a:r>
          </a:p>
          <a:p>
            <a:pPr marL="0" indent="0">
              <a:buNone/>
            </a:pPr>
            <a:endParaRPr lang="cs-CZ" sz="2805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cs-CZ" b="1" i="1" dirty="0">
                <a:solidFill>
                  <a:schemeClr val="accent1"/>
                </a:solidFill>
              </a:rPr>
              <a:t>Tradice a inovace v zemědělství – zvýšení atraktivity expozic a studijních depozitářů Národního zemědělského muzea v Ostravě, ITIOMO/3.7.1/025/IROP/07/0231; předkladatel: Národní zemědělské muzeum, </a:t>
            </a:r>
            <a:r>
              <a:rPr lang="cs-CZ" b="1" i="1" dirty="0" err="1">
                <a:solidFill>
                  <a:schemeClr val="accent1"/>
                </a:solidFill>
              </a:rPr>
              <a:t>s.p.o</a:t>
            </a:r>
            <a:r>
              <a:rPr lang="cs-CZ" b="1" i="1" dirty="0">
                <a:solidFill>
                  <a:schemeClr val="accent1"/>
                </a:solidFill>
              </a:rPr>
              <a:t>.</a:t>
            </a:r>
            <a:endParaRPr lang="cs-CZ" b="1" dirty="0">
              <a:solidFill>
                <a:schemeClr val="accent1"/>
              </a:solidFill>
            </a:endParaRPr>
          </a:p>
          <a:p>
            <a:r>
              <a:rPr lang="cs-CZ" b="1" i="1" dirty="0">
                <a:solidFill>
                  <a:schemeClr val="accent1"/>
                </a:solidFill>
              </a:rPr>
              <a:t>Nový depozitář Muzea Hlučínska, ITIOMO/3.7.1/025/IROP/07/0237;předkladatel: město Hlučín	</a:t>
            </a:r>
            <a:endParaRPr lang="cs-CZ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60BD3-C2DE-7353-0E7A-323F43F5F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94DB931C-D66A-3F84-70B9-0AE4D521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DDBBB15C-C463-D228-5799-89CF53CB3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9BFEAA7-D2CA-31D3-24B7-98ED0457B5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6840E88-2339-7A00-9325-BE6781CE9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1"/>
            <a:ext cx="10410629" cy="5285912"/>
          </a:xfrm>
        </p:spPr>
        <p:txBody>
          <a:bodyPr anchor="t">
            <a:noAutofit/>
          </a:bodyPr>
          <a:lstStyle/>
          <a:p>
            <a:pPr lvl="0" algn="l"/>
            <a:r>
              <a:rPr lang="cs-CZ" sz="2800" dirty="0"/>
              <a:t>Návrh usnesení</a:t>
            </a:r>
            <a:br>
              <a:rPr lang="cs-CZ" sz="2800" dirty="0"/>
            </a:br>
            <a:br>
              <a:rPr lang="cs-CZ" sz="2800" dirty="0"/>
            </a:br>
            <a:r>
              <a:rPr lang="cs-CZ" sz="2800" b="1" dirty="0">
                <a:latin typeface="+mn-lt"/>
              </a:rPr>
              <a:t>Řídi</a:t>
            </a:r>
            <a:r>
              <a:rPr lang="cs-CZ" sz="2800" b="1" i="1" dirty="0">
                <a:latin typeface="+mn-lt"/>
              </a:rPr>
              <a:t>cí výbor SOMO konstatuje, že projektové záměry: </a:t>
            </a:r>
            <a:br>
              <a:rPr lang="cs-CZ" sz="2800" b="1" i="1" dirty="0">
                <a:latin typeface="+mn-lt"/>
              </a:rPr>
            </a:br>
            <a:br>
              <a:rPr lang="cs-CZ" sz="2800" dirty="0"/>
            </a:br>
            <a:r>
              <a:rPr lang="cs-CZ" sz="2800" dirty="0">
                <a:latin typeface="+mn-lt"/>
              </a:rPr>
              <a:t>- </a:t>
            </a:r>
            <a:r>
              <a:rPr lang="cs-CZ" sz="2800" i="1" dirty="0">
                <a:latin typeface="+mn-lt"/>
              </a:rPr>
              <a:t>Tradice a inovace v zemědělství – zvýšení atraktivity expozic a </a:t>
            </a:r>
            <a:br>
              <a:rPr lang="cs-CZ" sz="2800" i="1" dirty="0">
                <a:latin typeface="+mn-lt"/>
              </a:rPr>
            </a:br>
            <a:r>
              <a:rPr lang="cs-CZ" sz="2800" i="1" dirty="0">
                <a:latin typeface="+mn-lt"/>
              </a:rPr>
              <a:t>  studijních depozitářů Národního zemědělského muzea v Ostravě,   </a:t>
            </a:r>
            <a:br>
              <a:rPr lang="cs-CZ" sz="2800" i="1" dirty="0">
                <a:latin typeface="+mn-lt"/>
              </a:rPr>
            </a:br>
            <a:r>
              <a:rPr lang="cs-CZ" sz="2800" i="1" dirty="0">
                <a:latin typeface="+mn-lt"/>
              </a:rPr>
              <a:t>  ITIOMO/3.7.1/025/IROP/07/0231; předkladatel: NZM muzeum, </a:t>
            </a:r>
            <a:r>
              <a:rPr lang="cs-CZ" sz="2800" i="1" dirty="0" err="1">
                <a:latin typeface="+mn-lt"/>
              </a:rPr>
              <a:t>s.p.o</a:t>
            </a:r>
            <a:r>
              <a:rPr lang="cs-CZ" sz="2800" i="1" dirty="0">
                <a:latin typeface="+mn-lt"/>
              </a:rPr>
              <a:t>.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- </a:t>
            </a:r>
            <a:r>
              <a:rPr lang="cs-CZ" sz="2800" i="1" dirty="0">
                <a:latin typeface="+mn-lt"/>
              </a:rPr>
              <a:t>Nový depozitář Muzea Hlučínska, ITIOMO/3.7.1/025/IROP/07/0237; </a:t>
            </a:r>
            <a:br>
              <a:rPr lang="cs-CZ" sz="2800" i="1" dirty="0">
                <a:latin typeface="+mn-lt"/>
              </a:rPr>
            </a:br>
            <a:r>
              <a:rPr lang="cs-CZ" sz="2800" i="1" dirty="0">
                <a:latin typeface="+mn-lt"/>
              </a:rPr>
              <a:t>  předkladatel: město Hlučín	</a:t>
            </a:r>
            <a:br>
              <a:rPr lang="cs-CZ" sz="2800" i="1" dirty="0">
                <a:latin typeface="+mn-lt"/>
              </a:rPr>
            </a:br>
            <a:br>
              <a:rPr lang="cs-CZ" sz="2800" dirty="0"/>
            </a:br>
            <a:r>
              <a:rPr lang="cs-CZ" sz="2800" b="1" i="1" u="sng" dirty="0">
                <a:latin typeface="+mn-lt"/>
              </a:rPr>
              <a:t>přispívají k naplnění integrované strategie Ostravské metropolitní oblasti</a:t>
            </a:r>
            <a:r>
              <a:rPr lang="cs-CZ" sz="2800" b="1" i="1" dirty="0">
                <a:latin typeface="+mn-lt"/>
              </a:rPr>
              <a:t> a zároveň ŘV SOMO konstatuje </a:t>
            </a:r>
            <a:r>
              <a:rPr lang="cs-CZ" sz="2800" b="1" i="1" u="sng" dirty="0">
                <a:latin typeface="+mn-lt"/>
              </a:rPr>
              <a:t>soulad</a:t>
            </a:r>
            <a:r>
              <a:rPr lang="cs-CZ" sz="2800" b="1" i="1" dirty="0">
                <a:latin typeface="+mn-lt"/>
              </a:rPr>
              <a:t> těchto projektových záměrů s integrovanou strategií Ostravské metropolitní oblasti dle předložených projektových záměrů.</a:t>
            </a:r>
            <a:br>
              <a:rPr lang="cs-CZ" sz="2800" dirty="0">
                <a:latin typeface="+mn-lt"/>
              </a:rPr>
            </a:br>
            <a:br>
              <a:rPr lang="cs-CZ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0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4882D-08ED-94DE-5596-F6026F681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B6ADC4DC-C4EE-0865-E753-4C3A5D1A1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9CC4DBC5-9D7A-751D-27EE-568ECBB92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3D65C9BC-8C2A-B3C9-0A38-B98D9470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1" y="339775"/>
            <a:ext cx="8712925" cy="75645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Aktualizace Vyjádření o souladu projektu se strategií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EA1ED38-6DAE-8009-48BF-27600DC69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1418814"/>
            <a:ext cx="9939058" cy="36877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5" b="1" dirty="0">
                <a:solidFill>
                  <a:srgbClr val="00B050"/>
                </a:solidFill>
              </a:rPr>
              <a:t>IROP Opatření č. 1 Zelená infrastruktura</a:t>
            </a:r>
          </a:p>
          <a:p>
            <a:pPr marL="0" indent="0">
              <a:buNone/>
            </a:pPr>
            <a:endParaRPr lang="cs-CZ" sz="2805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i="1" dirty="0">
                <a:solidFill>
                  <a:srgbClr val="00B050"/>
                </a:solidFill>
              </a:rPr>
              <a:t>Revitalizace veřejného prostranství FLORIDA, ITIOMO/3.5.2/027/IROP/05/0242; předkladatel: statutární město Ostrava – městský obvod Poruba</a:t>
            </a:r>
          </a:p>
          <a:p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rgbClr val="00B050"/>
                </a:solidFill>
              </a:rPr>
              <a:t>OPŽP Obnovitelné zdroje energie</a:t>
            </a:r>
          </a:p>
          <a:p>
            <a:pPr lvl="0"/>
            <a:endParaRPr lang="cs-CZ" b="1" dirty="0">
              <a:solidFill>
                <a:schemeClr val="accent1"/>
              </a:solidFill>
            </a:endParaRPr>
          </a:p>
          <a:p>
            <a:r>
              <a:rPr lang="cs-CZ" b="1" i="1" dirty="0">
                <a:solidFill>
                  <a:srgbClr val="00B050"/>
                </a:solidFill>
              </a:rPr>
              <a:t>Instalace fotovoltaických panelů na objektech MNO, ITIOMO/3.4.1/017/OPŽP/05/0073; předkladatel: statutární město Ostrava</a:t>
            </a:r>
            <a:r>
              <a:rPr lang="cs-CZ" b="1" i="1" dirty="0">
                <a:solidFill>
                  <a:schemeClr val="accent1"/>
                </a:solidFill>
              </a:rPr>
              <a:t>	</a:t>
            </a:r>
            <a:endParaRPr lang="cs-CZ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FECA4-6D33-13F8-70D5-E93A1D6EB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1D19A875-9883-F5A0-7B9C-11E6CB0A1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9A3C8723-BE1B-0099-84B7-03A3C094F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15ED258-1371-2B31-EA5A-B8A7CF0177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1B7966FE-C594-DA44-37C0-EB307A5EC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182695"/>
            <a:ext cx="10410629" cy="5103218"/>
          </a:xfrm>
        </p:spPr>
        <p:txBody>
          <a:bodyPr anchor="t">
            <a:noAutofit/>
          </a:bodyPr>
          <a:lstStyle/>
          <a:p>
            <a:pPr algn="l"/>
            <a:r>
              <a:rPr lang="cs-CZ" sz="2800" dirty="0">
                <a:latin typeface="+mn-lt"/>
              </a:rPr>
              <a:t>Návrh usnesení</a:t>
            </a:r>
            <a:br>
              <a:rPr lang="cs-CZ" sz="2800" dirty="0">
                <a:latin typeface="+mn-lt"/>
              </a:rPr>
            </a:br>
            <a:br>
              <a:rPr lang="cs-CZ" sz="2800" dirty="0">
                <a:latin typeface="+mn-lt"/>
              </a:rPr>
            </a:br>
            <a:r>
              <a:rPr lang="cs-CZ" sz="2800" b="1" dirty="0">
                <a:latin typeface="+mn-lt"/>
              </a:rPr>
              <a:t>Řídi</a:t>
            </a:r>
            <a:r>
              <a:rPr lang="cs-CZ" sz="2800" b="1" i="1" dirty="0">
                <a:latin typeface="+mn-lt"/>
              </a:rPr>
              <a:t>cí výbor SOMO konstatuje, že projektové záměry: </a:t>
            </a:r>
            <a:br>
              <a:rPr lang="cs-CZ" sz="2800" b="1" i="1" dirty="0">
                <a:latin typeface="+mn-lt"/>
              </a:rPr>
            </a:b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- </a:t>
            </a:r>
            <a:r>
              <a:rPr lang="cs-CZ" sz="2800" i="1" dirty="0">
                <a:latin typeface="+mn-lt"/>
              </a:rPr>
              <a:t>Revitalizace veřejného prostranství FLORIDA, ITIOMO/3.5.2/027/IROP/05/0242; předkladatel: statutární město Ostrava – městský obvod Poruba</a:t>
            </a:r>
            <a:br>
              <a:rPr lang="cs-CZ" sz="2800" i="1" dirty="0">
                <a:latin typeface="+mn-lt"/>
              </a:rPr>
            </a:br>
            <a:br>
              <a:rPr lang="cs-CZ" sz="2800" dirty="0">
                <a:latin typeface="+mn-lt"/>
              </a:rPr>
            </a:br>
            <a:r>
              <a:rPr lang="cs-CZ" sz="2800" b="1" i="1" u="sng" dirty="0">
                <a:latin typeface="+mn-lt"/>
              </a:rPr>
              <a:t>přispívají k naplnění integrované strategie Ostravské metropolitní oblasti</a:t>
            </a:r>
            <a:r>
              <a:rPr lang="cs-CZ" sz="2800" b="1" i="1" dirty="0">
                <a:latin typeface="+mn-lt"/>
              </a:rPr>
              <a:t> a zároveň ŘV SOMO konstatuje </a:t>
            </a:r>
            <a:r>
              <a:rPr lang="cs-CZ" sz="2800" b="1" i="1" u="sng" dirty="0">
                <a:latin typeface="+mn-lt"/>
              </a:rPr>
              <a:t>soulad</a:t>
            </a:r>
            <a:r>
              <a:rPr lang="cs-CZ" sz="2800" b="1" i="1" dirty="0">
                <a:latin typeface="+mn-lt"/>
              </a:rPr>
              <a:t> těchto projektových záměrů s integrovanou strategií Ostravské metropolitní oblasti dle předložených projektových záměrů.</a:t>
            </a:r>
            <a:br>
              <a:rPr lang="cs-CZ" sz="2800" dirty="0">
                <a:latin typeface="+mn-lt"/>
              </a:rPr>
            </a:br>
            <a:br>
              <a:rPr lang="cs-CZ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1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10776-9969-3861-03A5-509D81ED7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EFEDAB12-3429-6CFB-3FAA-B862460D4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8ADA653D-71E4-62B6-FBF9-7DD423A4B1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BA9EB59-9705-E740-226C-3491B025E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4B997397-E2C8-A124-422E-D4AFF253E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182695"/>
            <a:ext cx="10410629" cy="5103218"/>
          </a:xfrm>
        </p:spPr>
        <p:txBody>
          <a:bodyPr anchor="t">
            <a:noAutofit/>
          </a:bodyPr>
          <a:lstStyle/>
          <a:p>
            <a:pPr algn="l"/>
            <a:r>
              <a:rPr lang="cs-CZ" sz="2800" dirty="0">
                <a:latin typeface="+mn-lt"/>
              </a:rPr>
              <a:t>Návrh usnesení</a:t>
            </a:r>
            <a:br>
              <a:rPr lang="cs-CZ" sz="2800" dirty="0">
                <a:latin typeface="+mn-lt"/>
              </a:rPr>
            </a:br>
            <a:br>
              <a:rPr lang="cs-CZ" sz="2800" dirty="0">
                <a:latin typeface="+mn-lt"/>
              </a:rPr>
            </a:br>
            <a:r>
              <a:rPr lang="cs-CZ" sz="2800" b="1" dirty="0">
                <a:latin typeface="+mn-lt"/>
              </a:rPr>
              <a:t>Řídi</a:t>
            </a:r>
            <a:r>
              <a:rPr lang="cs-CZ" sz="2800" b="1" i="1" dirty="0">
                <a:latin typeface="+mn-lt"/>
              </a:rPr>
              <a:t>cí výbor SOMO konstatuje, že projektové záměry: </a:t>
            </a:r>
            <a:br>
              <a:rPr lang="cs-CZ" sz="2800" b="1" i="1" dirty="0">
                <a:latin typeface="+mn-lt"/>
              </a:rPr>
            </a:b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- </a:t>
            </a:r>
            <a:r>
              <a:rPr lang="cs-CZ" sz="2800" i="1" dirty="0">
                <a:latin typeface="+mn-lt"/>
              </a:rPr>
              <a:t>Instalace fotovoltaických panelů na objektech MNO, ITIOMO/3.4.1/017/OPŽP/05/0073; předkladatel: statutární město Ostrava</a:t>
            </a:r>
            <a:br>
              <a:rPr lang="cs-CZ" sz="2800" dirty="0">
                <a:latin typeface="+mn-lt"/>
              </a:rPr>
            </a:br>
            <a:br>
              <a:rPr lang="cs-CZ" sz="2800" i="1" dirty="0">
                <a:latin typeface="+mn-lt"/>
              </a:rPr>
            </a:br>
            <a:br>
              <a:rPr lang="cs-CZ" sz="2800" dirty="0">
                <a:latin typeface="+mn-lt"/>
              </a:rPr>
            </a:br>
            <a:r>
              <a:rPr lang="cs-CZ" sz="2800" b="1" i="1" u="sng" dirty="0">
                <a:latin typeface="+mn-lt"/>
              </a:rPr>
              <a:t>přispívají k naplnění integrované strategie Ostravské metropolitní oblasti</a:t>
            </a:r>
            <a:r>
              <a:rPr lang="cs-CZ" sz="2800" b="1" i="1" dirty="0">
                <a:latin typeface="+mn-lt"/>
              </a:rPr>
              <a:t> a zároveň ŘV SOMO konstatuje </a:t>
            </a:r>
            <a:r>
              <a:rPr lang="cs-CZ" sz="2800" b="1" i="1" u="sng" dirty="0">
                <a:latin typeface="+mn-lt"/>
              </a:rPr>
              <a:t>soulad</a:t>
            </a:r>
            <a:r>
              <a:rPr lang="cs-CZ" sz="2800" b="1" i="1" dirty="0">
                <a:latin typeface="+mn-lt"/>
              </a:rPr>
              <a:t> těchto projektových záměrů s integrovanou strategií Ostravské metropolitní oblasti dle předložených projektových záměrů.</a:t>
            </a:r>
            <a:br>
              <a:rPr lang="cs-CZ" sz="2800" dirty="0">
                <a:latin typeface="+mn-lt"/>
              </a:rPr>
            </a:br>
            <a:br>
              <a:rPr lang="cs-CZ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10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9706C-CB44-BDD0-94EB-16559E36B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D4254C81-548F-58B3-9A8E-B37CAAFB1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22A8696B-E6B7-127D-3194-A9DD95F53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FC2BDA4-00BA-B8B7-A759-C73E1DEFEE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F51181EE-161A-E36B-7CD0-A33F2AC9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900685"/>
            <a:ext cx="10693401" cy="4162203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Bod 5</a:t>
            </a:r>
            <a:br>
              <a:rPr lang="cs-CZ" b="1" dirty="0"/>
            </a:br>
            <a:r>
              <a:rPr lang="cs-CZ" b="1" dirty="0"/>
              <a:t>Změna Vyjádření Řídicího výboru o souladu strategických projektů se strategií  </a:t>
            </a:r>
            <a:br>
              <a:rPr lang="cs-CZ" dirty="0"/>
            </a:br>
            <a:br>
              <a:rPr lang="cs-CZ" b="1" dirty="0"/>
            </a:br>
            <a:br>
              <a:rPr lang="cs-CZ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57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37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78CE6-1BA7-35CC-BF02-21E615F4E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96C95D1C-F2E6-ED47-C417-6B29BE106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A8EB811D-BE6B-756C-5E43-4D89E46B6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02CBC69-031A-AEEB-97BC-9CA9647B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1" y="339775"/>
            <a:ext cx="8712925" cy="75645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>
                <a:latin typeface="Aptos" panose="020B0004020202020204" pitchFamily="34" charset="0"/>
              </a:rPr>
              <a:t>Změna Vyjádření o souladu projektu se strategií</a:t>
            </a:r>
            <a:endParaRPr lang="cs-CZ" b="1" dirty="0">
              <a:latin typeface="Aptos" panose="020B0004020202020204" pitchFamily="34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9C01AED-B3EA-814A-C6F4-18864A1A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1418814"/>
            <a:ext cx="9939058" cy="3687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5" b="1" dirty="0">
                <a:solidFill>
                  <a:srgbClr val="C00000"/>
                </a:solidFill>
              </a:rPr>
              <a:t>OPD</a:t>
            </a:r>
          </a:p>
          <a:p>
            <a:r>
              <a:rPr lang="cs-CZ" b="1" i="1" dirty="0">
                <a:solidFill>
                  <a:srgbClr val="C00000"/>
                </a:solidFill>
              </a:rPr>
              <a:t>Telematická opatření na silniční síti ve Frýdku-Místku, ITIOMO/3.1.3/021/OPD/04/0202; předkladatel: statutární město Frýdek-Místek</a:t>
            </a:r>
          </a:p>
          <a:p>
            <a:pPr marL="0" indent="0">
              <a:buNone/>
            </a:pPr>
            <a:r>
              <a:rPr lang="cs-CZ" b="1" i="1" dirty="0">
                <a:solidFill>
                  <a:schemeClr val="accent1"/>
                </a:solidFill>
              </a:rPr>
              <a:t>	</a:t>
            </a:r>
            <a:endParaRPr lang="cs-CZ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3B5BB71-15A3-3605-EF26-BA7F3DA4B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677802"/>
              </p:ext>
            </p:extLst>
          </p:nvPr>
        </p:nvGraphicFramePr>
        <p:xfrm>
          <a:off x="609255" y="3188231"/>
          <a:ext cx="9474890" cy="1701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6064">
                  <a:extLst>
                    <a:ext uri="{9D8B030D-6E8A-4147-A177-3AD203B41FA5}">
                      <a16:colId xmlns:a16="http://schemas.microsoft.com/office/drawing/2014/main" val="949988251"/>
                    </a:ext>
                  </a:extLst>
                </a:gridCol>
                <a:gridCol w="2602891">
                  <a:extLst>
                    <a:ext uri="{9D8B030D-6E8A-4147-A177-3AD203B41FA5}">
                      <a16:colId xmlns:a16="http://schemas.microsoft.com/office/drawing/2014/main" val="1088329680"/>
                    </a:ext>
                  </a:extLst>
                </a:gridCol>
                <a:gridCol w="2855935">
                  <a:extLst>
                    <a:ext uri="{9D8B030D-6E8A-4147-A177-3AD203B41FA5}">
                      <a16:colId xmlns:a16="http://schemas.microsoft.com/office/drawing/2014/main" val="3720715612"/>
                    </a:ext>
                  </a:extLst>
                </a:gridCol>
              </a:tblGrid>
              <a:tr h="41819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 dirty="0">
                          <a:effectLst/>
                        </a:rPr>
                        <a:t>Původní stav: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400" dirty="0">
                          <a:effectLst/>
                        </a:rPr>
                        <a:t>Schválená změna: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7672583"/>
                  </a:ext>
                </a:extLst>
              </a:tr>
              <a:tr h="41819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cs-CZ" sz="1600" dirty="0">
                          <a:effectLst/>
                        </a:rPr>
                        <a:t>Ukončení realizace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800" dirty="0">
                          <a:effectLst/>
                        </a:rPr>
                        <a:t>31.12. 2025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800" dirty="0">
                          <a:effectLst/>
                        </a:rPr>
                        <a:t>31. 12. 2026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968764"/>
                  </a:ext>
                </a:extLst>
              </a:tr>
              <a:tr h="8646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cs-CZ" sz="1600" dirty="0">
                          <a:effectLst/>
                        </a:rPr>
                        <a:t>Změna finančního plánu v jednotlivých letech (spolufinancování EU v Kč)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800" dirty="0">
                          <a:effectLst/>
                        </a:rPr>
                        <a:t>2025: 8 461 750,00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800" dirty="0">
                          <a:effectLst/>
                        </a:rPr>
                        <a:t>2026: 23 134 705,00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800" dirty="0">
                          <a:effectLst/>
                        </a:rPr>
                        <a:t>2025: 9 314 300,00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800" dirty="0">
                          <a:effectLst/>
                        </a:rPr>
                        <a:t>2026: 22 282 155,00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57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0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04" y="1195491"/>
            <a:ext cx="9864191" cy="284626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Bod 1</a:t>
            </a:r>
            <a:br>
              <a:rPr lang="cs-CZ" dirty="0"/>
            </a:br>
            <a:r>
              <a:rPr lang="cs-CZ" b="1" dirty="0"/>
              <a:t>Zpráva o plnění integrované strategie</a:t>
            </a:r>
            <a:br>
              <a:rPr lang="cs-CZ" dirty="0"/>
            </a:br>
            <a:r>
              <a:rPr lang="cs-CZ" b="1" dirty="0"/>
              <a:t>ITI ostravské aglomerace 2014–2020 (závěrečná zpráva)</a:t>
            </a:r>
            <a:br>
              <a:rPr lang="cs-CZ" dirty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0761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822959"/>
            <a:ext cx="10410629" cy="4074333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10"/>
              </a:spcAft>
            </a:pPr>
            <a:r>
              <a:rPr lang="cs-CZ" sz="2800" dirty="0">
                <a:latin typeface="+mn-lt"/>
              </a:rPr>
              <a:t>Návrh usnesení</a:t>
            </a:r>
            <a:br>
              <a:rPr lang="cs-CZ" sz="2800" dirty="0">
                <a:latin typeface="+mn-lt"/>
              </a:rPr>
            </a:br>
            <a:br>
              <a:rPr lang="cs-CZ" sz="2800" dirty="0">
                <a:latin typeface="+mn-lt"/>
              </a:rPr>
            </a:br>
            <a:r>
              <a:rPr lang="cs-CZ" sz="3100" b="1" i="1" dirty="0">
                <a:latin typeface="+mn-lt"/>
              </a:rPr>
              <a:t>Řídicí výbor ITI </a:t>
            </a:r>
            <a:r>
              <a:rPr lang="cs-CZ" sz="3100" b="1" i="1" u="sng" dirty="0">
                <a:latin typeface="+mn-lt"/>
              </a:rPr>
              <a:t>souhlasí s níže uvedenými parametry podstatné změny projektu</a:t>
            </a:r>
            <a:r>
              <a:rPr lang="cs-CZ" sz="3100" b="1" i="1" dirty="0">
                <a:latin typeface="+mn-lt"/>
              </a:rPr>
              <a:t> </a:t>
            </a:r>
            <a:br>
              <a:rPr lang="cs-CZ" sz="3100" b="1" i="1" dirty="0">
                <a:latin typeface="+mn-lt"/>
              </a:rPr>
            </a:br>
            <a:br>
              <a:rPr lang="cs-CZ" sz="3100" b="1" i="1" dirty="0">
                <a:latin typeface="+mn-lt"/>
              </a:rPr>
            </a:br>
            <a:r>
              <a:rPr lang="cs-CZ" sz="3100" i="1" dirty="0">
                <a:latin typeface="+mn-lt"/>
              </a:rPr>
              <a:t>-</a:t>
            </a:r>
            <a:r>
              <a:rPr lang="cs-CZ" sz="3100" b="1" i="1" dirty="0">
                <a:latin typeface="+mn-lt"/>
              </a:rPr>
              <a:t> </a:t>
            </a:r>
            <a:r>
              <a:rPr lang="cs-CZ" sz="3100" i="1" dirty="0">
                <a:latin typeface="+mn-lt"/>
              </a:rPr>
              <a:t>„Telematická opatření na silniční síti ve Frýdku-Místku, ITIOMO/3.1.3/021/OPD/04/0202; předkladatel: statutární město Frýdek-Místek,</a:t>
            </a:r>
            <a:r>
              <a:rPr lang="cs-CZ" sz="3100" dirty="0">
                <a:latin typeface="+mn-lt"/>
              </a:rPr>
              <a:t> </a:t>
            </a:r>
            <a:br>
              <a:rPr lang="cs-CZ" sz="3100" dirty="0">
                <a:latin typeface="+mn-lt"/>
              </a:rPr>
            </a:br>
            <a:br>
              <a:rPr lang="cs-CZ" sz="3100" b="1" i="1" dirty="0">
                <a:latin typeface="+mn-lt"/>
              </a:rPr>
            </a:br>
            <a:r>
              <a:rPr lang="cs-CZ" sz="3100" b="1" i="1" dirty="0">
                <a:latin typeface="+mn-lt"/>
              </a:rPr>
              <a:t>dle předložené žádosti.</a:t>
            </a:r>
            <a:br>
              <a:rPr lang="cs-CZ" sz="2800" dirty="0">
                <a:latin typeface="+mn-lt"/>
              </a:rPr>
            </a:br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1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2" y="1766533"/>
            <a:ext cx="10619508" cy="3162907"/>
          </a:xfrm>
        </p:spPr>
        <p:txBody>
          <a:bodyPr>
            <a:normAutofit fontScale="90000"/>
          </a:bodyPr>
          <a:lstStyle/>
          <a:p>
            <a:r>
              <a:rPr lang="cs-CZ" dirty="0"/>
              <a:t>Bod 6</a:t>
            </a:r>
            <a:br>
              <a:rPr lang="cs-CZ" dirty="0"/>
            </a:br>
            <a:br>
              <a:rPr lang="cs-CZ" dirty="0"/>
            </a:br>
            <a:r>
              <a:rPr lang="cs-CZ" sz="4800" b="1" dirty="0">
                <a:latin typeface="Calibri" panose="020F0502020204030204" pitchFamily="34" charset="0"/>
                <a:cs typeface="Times New Roman" panose="02020603050405020304" pitchFamily="18" charset="0"/>
              </a:rPr>
              <a:t>Budoucnost 28+</a:t>
            </a:r>
            <a:br>
              <a:rPr lang="cs-CZ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/>
            </a:br>
            <a:endParaRPr lang="cs-CZ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61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FAD65-D610-D88A-FD25-D03312AA2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AD7FFE49-5E5A-B1F0-E1D7-D7BE89E0D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AB8777D4-6F2E-AD50-1262-05F6739D9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71674F4B-A722-710C-FD17-66F8CDAB0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1" y="339775"/>
            <a:ext cx="8712925" cy="75645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Budoucnost 28+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932767F-4B69-C69A-E796-461221668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59" y="1164657"/>
            <a:ext cx="10108949" cy="42644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5" b="1" dirty="0"/>
              <a:t>DSO - Založení platformy ITI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/>
              <a:t>Návrh VFR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/>
              <a:t>Strategie regionálního rozvoje ČR (SRR)</a:t>
            </a:r>
          </a:p>
          <a:p>
            <a:pPr marL="0" indent="0">
              <a:buNone/>
            </a:pPr>
            <a:r>
              <a:rPr lang="cs-CZ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23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9C0D9-19D0-3396-D044-A6E3E5448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077763DD-D975-FA85-0BDF-8F626C8BF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A247471E-60A2-61AE-185B-550A2D89D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5B1A28B-DC17-BB44-ABA6-402016F6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67" y="339775"/>
            <a:ext cx="9410069" cy="75645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Založení platformy ITI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CF3E2CF-0937-90F8-3B24-CA4BBD526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59" y="1164657"/>
            <a:ext cx="10108949" cy="4264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5" b="1" dirty="0"/>
              <a:t>DSO – Metropolitní oblasti a </a:t>
            </a:r>
            <a:r>
              <a:rPr lang="cs-CZ" sz="2805" b="1"/>
              <a:t>aglomerace (</a:t>
            </a:r>
            <a:r>
              <a:rPr lang="cs-CZ" sz="2805" b="1" dirty="0"/>
              <a:t>České republiky) </a:t>
            </a:r>
          </a:p>
          <a:p>
            <a:pPr marL="0" indent="0">
              <a:buNone/>
            </a:pPr>
            <a:r>
              <a:rPr lang="cs-CZ" sz="2805" dirty="0"/>
              <a:t>- založení 1.1.2026 (právní subjekt jako rovnocenný partner pro  </a:t>
            </a:r>
          </a:p>
          <a:p>
            <a:pPr marL="0" indent="0">
              <a:buNone/>
            </a:pPr>
            <a:r>
              <a:rPr lang="cs-CZ" sz="2805" dirty="0"/>
              <a:t>   jednávání)</a:t>
            </a:r>
          </a:p>
          <a:p>
            <a:pPr marL="0" indent="0">
              <a:buNone/>
            </a:pPr>
            <a:r>
              <a:rPr lang="cs-CZ" sz="2805" dirty="0"/>
              <a:t>- deklarace o vyjádření zájmu; 13 </a:t>
            </a:r>
            <a:r>
              <a:rPr lang="cs-CZ" sz="2805" dirty="0" err="1"/>
              <a:t>nositelských</a:t>
            </a:r>
            <a:r>
              <a:rPr lang="cs-CZ" sz="2805" dirty="0"/>
              <a:t> měst; Praha 16.4.2025</a:t>
            </a:r>
          </a:p>
          <a:p>
            <a:pPr marL="0" indent="0">
              <a:buNone/>
            </a:pPr>
            <a:r>
              <a:rPr lang="cs-CZ" sz="2805" dirty="0"/>
              <a:t>-</a:t>
            </a:r>
            <a:r>
              <a:rPr lang="cs-CZ" sz="2805" b="1" dirty="0"/>
              <a:t> </a:t>
            </a:r>
            <a:r>
              <a:rPr lang="cs-CZ" sz="2805" dirty="0"/>
              <a:t>NS MAS, Asociace krajů, Sdružení místních samospráv, SMOČR</a:t>
            </a:r>
          </a:p>
          <a:p>
            <a:pPr marL="0" indent="0">
              <a:buNone/>
            </a:pPr>
            <a:r>
              <a:rPr lang="cs-CZ" sz="2805" dirty="0"/>
              <a:t>- 2.7.2025 DG REGIO Brusel</a:t>
            </a:r>
          </a:p>
          <a:p>
            <a:pPr marL="0" indent="0">
              <a:buNone/>
            </a:pP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218983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411E4-8F7D-7F90-73C2-712E13578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52B72335-6A56-C529-27A7-39ABC491F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8A05CF85-B455-8412-E472-B4638D85B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D149776-BB10-91C8-0746-28F09855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92" y="62886"/>
            <a:ext cx="8712925" cy="75645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Návrh VFR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0A1ADF-58E7-9C6C-F2EF-252A0C72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5" y="706835"/>
            <a:ext cx="10259568" cy="47222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1200" b="1" dirty="0"/>
          </a:p>
          <a:p>
            <a:pPr>
              <a:buFontTx/>
              <a:buChar char="-"/>
            </a:pPr>
            <a:r>
              <a:rPr lang="cs-CZ" sz="8000" b="1" dirty="0"/>
              <a:t>Alokace pro ČR cca 735 mld. Kč (29,4 mld. EUR)</a:t>
            </a:r>
          </a:p>
          <a:p>
            <a:pPr>
              <a:buFontTx/>
              <a:buChar char="-"/>
            </a:pPr>
            <a:r>
              <a:rPr lang="cs-CZ" sz="8000" dirty="0"/>
              <a:t>14 % sociální cíle</a:t>
            </a:r>
          </a:p>
          <a:p>
            <a:pPr>
              <a:buFontTx/>
              <a:buChar char="-"/>
            </a:pPr>
            <a:r>
              <a:rPr lang="cs-CZ" sz="8000" dirty="0"/>
              <a:t>43 % klimatické a enviromentální cíle</a:t>
            </a:r>
          </a:p>
          <a:p>
            <a:pPr>
              <a:buFontTx/>
              <a:buChar char="-"/>
            </a:pPr>
            <a:r>
              <a:rPr lang="cs-CZ" sz="8000" dirty="0"/>
              <a:t>fond Konkurenceschopnost (příležitost)</a:t>
            </a:r>
          </a:p>
          <a:p>
            <a:pPr marL="0" indent="0">
              <a:buNone/>
            </a:pPr>
            <a:r>
              <a:rPr lang="cs-CZ" sz="8000" dirty="0"/>
              <a:t>-  obrana </a:t>
            </a:r>
          </a:p>
          <a:p>
            <a:r>
              <a:rPr lang="cs-CZ" sz="8000" dirty="0"/>
              <a:t>nejsou alokace pro jednotlivé fondy, rozdělení na národní úrovni, nařízení</a:t>
            </a:r>
          </a:p>
          <a:p>
            <a:pPr marL="0" indent="0">
              <a:buNone/>
            </a:pPr>
            <a:r>
              <a:rPr lang="cs-CZ" sz="8000" dirty="0"/>
              <a:t>    konkretizuje jen částky pro vnitřní věci, SKF, MRR, sociální cíle a cíle na klima, podpora příjmů </a:t>
            </a:r>
          </a:p>
          <a:p>
            <a:pPr marL="0" indent="0">
              <a:buNone/>
            </a:pPr>
            <a:r>
              <a:rPr lang="cs-CZ" sz="8000" dirty="0"/>
              <a:t>    pro zemědělce</a:t>
            </a:r>
          </a:p>
          <a:p>
            <a:pPr marL="0" indent="0">
              <a:buNone/>
            </a:pPr>
            <a:endParaRPr lang="cs-CZ" sz="4800" dirty="0"/>
          </a:p>
          <a:p>
            <a:pPr marL="0" indent="0">
              <a:buNone/>
            </a:pPr>
            <a:r>
              <a:rPr lang="cs-CZ" sz="8000" b="1" dirty="0"/>
              <a:t>-   MMR NOK nebude rozporovat (sběr připomínek)</a:t>
            </a:r>
          </a:p>
          <a:p>
            <a:pPr>
              <a:buFontTx/>
              <a:buChar char="-"/>
            </a:pPr>
            <a:r>
              <a:rPr lang="cs-CZ" sz="8000" b="1" dirty="0"/>
              <a:t>ČR předloží EK Národní a regionální plán partnerství</a:t>
            </a:r>
            <a:r>
              <a:rPr lang="cs-CZ" sz="8000" dirty="0"/>
              <a:t> (NRPP)</a:t>
            </a:r>
            <a:endParaRPr lang="cs-CZ" sz="8000" b="1" dirty="0"/>
          </a:p>
          <a:p>
            <a:pPr>
              <a:buFontTx/>
              <a:buChar char="-"/>
            </a:pPr>
            <a:r>
              <a:rPr lang="cs-CZ" sz="8000" b="1" dirty="0"/>
              <a:t>11. září 2025</a:t>
            </a:r>
            <a:r>
              <a:rPr lang="cs-CZ" sz="8000" dirty="0"/>
              <a:t> v Akademii veřejného investování v Praze</a:t>
            </a:r>
            <a:endParaRPr lang="cs-CZ" sz="8000" b="1" dirty="0"/>
          </a:p>
          <a:p>
            <a:pPr marL="0" indent="0">
              <a:buNone/>
            </a:pPr>
            <a:r>
              <a:rPr lang="cs-CZ" sz="8000" b="1" dirty="0"/>
              <a:t>    </a:t>
            </a:r>
            <a:r>
              <a:rPr lang="cs-CZ" sz="8000" dirty="0"/>
              <a:t>kulatý stůl s názvem </a:t>
            </a:r>
            <a:r>
              <a:rPr lang="cs-CZ" sz="8000" b="1" dirty="0"/>
              <a:t>Evropské fondy mění pravidla: Jsme připraveni na období 2028+? </a:t>
            </a:r>
          </a:p>
          <a:p>
            <a:pPr marL="0" indent="0">
              <a:buNone/>
            </a:pPr>
            <a:r>
              <a:rPr lang="cs-CZ" sz="8000" b="1" dirty="0"/>
              <a:t>    více informací na </a:t>
            </a:r>
            <a:r>
              <a:rPr lang="cs-CZ" sz="8000" b="1" dirty="0" err="1"/>
              <a:t>dotaceEU</a:t>
            </a:r>
            <a:r>
              <a:rPr lang="cs-CZ" sz="8000" b="1" dirty="0"/>
              <a:t>: </a:t>
            </a:r>
            <a:r>
              <a:rPr lang="cs-CZ" sz="8000" u="sng" dirty="0">
                <a:hlinkClick r:id="rId4"/>
              </a:rPr>
              <a:t>webu konference NOK</a:t>
            </a:r>
            <a:r>
              <a:rPr lang="cs-CZ" sz="8000" dirty="0"/>
              <a:t>.</a:t>
            </a:r>
          </a:p>
          <a:p>
            <a:pPr>
              <a:buFontTx/>
              <a:buChar char="-"/>
            </a:pPr>
            <a:endParaRPr lang="cs-CZ" sz="8000" dirty="0"/>
          </a:p>
          <a:p>
            <a:pPr>
              <a:buFontTx/>
              <a:buChar char="-"/>
            </a:pPr>
            <a:endParaRPr lang="cs-CZ" sz="8000" dirty="0"/>
          </a:p>
          <a:p>
            <a:pPr marL="0" indent="0">
              <a:buNone/>
            </a:pPr>
            <a:endParaRPr lang="cs-CZ" sz="8000" b="1" dirty="0"/>
          </a:p>
          <a:p>
            <a:pPr>
              <a:buFontTx/>
              <a:buChar char="-"/>
            </a:pPr>
            <a:endParaRPr lang="cs-CZ" sz="5000" b="1" dirty="0"/>
          </a:p>
        </p:txBody>
      </p:sp>
    </p:spTree>
    <p:extLst>
      <p:ext uri="{BB962C8B-B14F-4D97-AF65-F5344CB8AC3E}">
        <p14:creationId xmlns:p14="http://schemas.microsoft.com/office/powerpoint/2010/main" val="2255274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1A1FC-967B-9987-1A9B-74F333530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1A615F5B-F689-C601-56B3-F8DF746F9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EE8CC804-1902-F96B-7F29-90C5EE58B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DA381AB-505C-9724-879D-3CDF12308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80" y="192982"/>
            <a:ext cx="8712925" cy="75645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SRR 28+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3895DF-A748-BCDD-D861-35025CE81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25" y="817984"/>
            <a:ext cx="10108949" cy="46111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/>
              <a:t>SRR</a:t>
            </a:r>
          </a:p>
          <a:p>
            <a:pPr marL="0" indent="0">
              <a:buNone/>
            </a:pPr>
            <a:r>
              <a:rPr lang="cs-CZ" sz="2800" dirty="0"/>
              <a:t>Harmonogram:</a:t>
            </a:r>
          </a:p>
          <a:p>
            <a:pPr marL="0" indent="0">
              <a:buNone/>
            </a:pPr>
            <a:r>
              <a:rPr lang="cs-CZ" sz="2800" dirty="0"/>
              <a:t>Podzim 2025 – zahájení prací na analytické části</a:t>
            </a:r>
          </a:p>
          <a:p>
            <a:pPr marL="0" indent="0">
              <a:buNone/>
            </a:pPr>
            <a:r>
              <a:rPr lang="cs-CZ" sz="2800" dirty="0"/>
              <a:t>Jaro 2026 – zahájení prací na strategické části</a:t>
            </a:r>
          </a:p>
          <a:p>
            <a:pPr marL="0" indent="0">
              <a:buNone/>
            </a:pPr>
            <a:r>
              <a:rPr lang="cs-CZ" sz="2800" dirty="0"/>
              <a:t>Léto 2026 – zahájení prací na implementační části</a:t>
            </a:r>
          </a:p>
          <a:p>
            <a:pPr marL="0" indent="0">
              <a:buNone/>
            </a:pPr>
            <a:r>
              <a:rPr lang="cs-CZ" sz="2800" b="1" dirty="0"/>
              <a:t>Schválená SRR konec roku 2027 </a:t>
            </a:r>
          </a:p>
          <a:p>
            <a:pPr marL="0" indent="0">
              <a:buNone/>
            </a:pPr>
            <a:r>
              <a:rPr lang="cs-CZ" sz="1200" dirty="0"/>
              <a:t>  </a:t>
            </a:r>
          </a:p>
          <a:p>
            <a:pPr marL="0" indent="0">
              <a:buNone/>
            </a:pPr>
            <a:r>
              <a:rPr lang="cs-CZ" sz="2800" b="1" dirty="0"/>
              <a:t>Integrované strategie MOA – vazba na SRR</a:t>
            </a:r>
          </a:p>
          <a:p>
            <a:pPr>
              <a:buFontTx/>
              <a:buChar char="-"/>
            </a:pPr>
            <a:r>
              <a:rPr lang="cs-CZ" sz="2800" dirty="0"/>
              <a:t>úprava vymezení území (+ - 10 %); prof. </a:t>
            </a:r>
            <a:r>
              <a:rPr lang="cs-CZ" sz="2800" dirty="0" err="1"/>
              <a:t>Ouředníček</a:t>
            </a:r>
            <a:r>
              <a:rPr lang="cs-CZ" sz="2800" dirty="0"/>
              <a:t> (Albertov)</a:t>
            </a:r>
          </a:p>
          <a:p>
            <a:pPr>
              <a:buFontTx/>
              <a:buChar char="-"/>
            </a:pPr>
            <a:r>
              <a:rPr lang="cs-CZ" sz="2800" dirty="0"/>
              <a:t>podzim 2025 </a:t>
            </a:r>
          </a:p>
        </p:txBody>
      </p:sp>
      <p:pic>
        <p:nvPicPr>
          <p:cNvPr id="7" name="Grafický objekt 6" descr="Ohňostroj se souvislou výplní">
            <a:extLst>
              <a:ext uri="{FF2B5EF4-FFF2-40B4-BE49-F238E27FC236}">
                <a16:creationId xmlns:a16="http://schemas.microsoft.com/office/drawing/2014/main" id="{F4112694-6D3F-FD21-44DB-5E909BEDB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6699" y="3005931"/>
            <a:ext cx="914400" cy="914400"/>
          </a:xfrm>
          <a:prstGeom prst="rect">
            <a:avLst/>
          </a:prstGeom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059623C-F103-7699-0FA5-0465743F954E}"/>
              </a:ext>
            </a:extLst>
          </p:cNvPr>
          <p:cNvSpPr/>
          <p:nvPr/>
        </p:nvSpPr>
        <p:spPr>
          <a:xfrm>
            <a:off x="2651760" y="46868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07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E8332-3DAE-1705-9311-5223998C0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485BB78-CA25-E42B-4688-5673BEF5D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BCC77FE4-10BF-704E-E8B5-F2AA64C0EE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98EE64E-D3F9-F463-B374-E44C33828F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FB6F816-6DD4-06EC-A412-67C296578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2" y="1766533"/>
            <a:ext cx="10619508" cy="3162907"/>
          </a:xfrm>
        </p:spPr>
        <p:txBody>
          <a:bodyPr>
            <a:normAutofit fontScale="90000"/>
          </a:bodyPr>
          <a:lstStyle/>
          <a:p>
            <a:r>
              <a:rPr lang="cs-CZ" dirty="0"/>
              <a:t>Bod 7</a:t>
            </a:r>
            <a:br>
              <a:rPr lang="cs-CZ" dirty="0"/>
            </a:br>
            <a:br>
              <a:rPr lang="cs-CZ" dirty="0"/>
            </a:br>
            <a:r>
              <a:rPr lang="cs-CZ" sz="4800" b="1" dirty="0">
                <a:latin typeface="Calibri" panose="020F0502020204030204" pitchFamily="34" charset="0"/>
                <a:cs typeface="Times New Roman" panose="02020603050405020304" pitchFamily="18" charset="0"/>
              </a:rPr>
              <a:t>Organizační a různé</a:t>
            </a:r>
            <a:br>
              <a:rPr lang="cs-CZ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/>
            </a:br>
            <a:endParaRPr lang="cs-CZ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8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A0495-093E-4D09-BFCA-90BE2503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79084BC-C8D9-4E0F-AF8B-52579D6D8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4" y="-1"/>
            <a:ext cx="10712694" cy="601186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063E5BB-59E5-4684-822F-C42E256D14B5}"/>
              </a:ext>
            </a:extLst>
          </p:cNvPr>
          <p:cNvSpPr txBox="1"/>
          <p:nvPr/>
        </p:nvSpPr>
        <p:spPr>
          <a:xfrm>
            <a:off x="-29913" y="298448"/>
            <a:ext cx="580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>
                <a:solidFill>
                  <a:schemeClr val="bg1"/>
                </a:solidFill>
                <a:latin typeface="+mj-lt"/>
              </a:rPr>
              <a:t>Děkuji za pozornost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0E9A23E-31E2-44D9-9EB5-6751569334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9" y="5094163"/>
            <a:ext cx="4888446" cy="61925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0EC4B33-B780-4A8D-87D9-A0B804692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08" y="5239827"/>
            <a:ext cx="2695258" cy="32792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9C3892-4D61-4AD4-B65C-70F77519F9FD}"/>
              </a:ext>
            </a:extLst>
          </p:cNvPr>
          <p:cNvSpPr txBox="1"/>
          <p:nvPr/>
        </p:nvSpPr>
        <p:spPr>
          <a:xfrm>
            <a:off x="7557308" y="3005931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6DD7D61-D5C2-4699-B371-1AB630E0D942}"/>
              </a:ext>
            </a:extLst>
          </p:cNvPr>
          <p:cNvSpPr txBox="1"/>
          <p:nvPr/>
        </p:nvSpPr>
        <p:spPr>
          <a:xfrm>
            <a:off x="424399" y="1314111"/>
            <a:ext cx="193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Gotham"/>
              </a:rPr>
              <a:t>Tým ITI</a:t>
            </a:r>
          </a:p>
        </p:txBody>
      </p:sp>
    </p:spTree>
    <p:extLst>
      <p:ext uri="{BB962C8B-B14F-4D97-AF65-F5344CB8AC3E}">
        <p14:creationId xmlns:p14="http://schemas.microsoft.com/office/powerpoint/2010/main" val="25841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D7E6D-448A-AEBA-3A90-931EAADE4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E206CE48-73E4-2A3A-73B0-7D9AFA5F1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B127D9A9-4789-8152-0A04-DFF7C6019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9531BD83-7ECB-0C9F-F1C5-2192F55A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1" y="339775"/>
            <a:ext cx="8712925" cy="75645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Plnění Strategie ITI 2014-2020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6899C4-C0F3-88BA-90D0-ECD73E2A6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227909"/>
            <a:ext cx="10398034" cy="36877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2805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805" b="1" dirty="0">
                <a:solidFill>
                  <a:schemeClr val="accent1">
                    <a:lumMod val="75000"/>
                  </a:schemeClr>
                </a:solidFill>
              </a:rPr>
              <a:t>- 48 vyhlášených výzev z 5 OP, alokace 7,4 mld. Kč (139 % alokace ITI)</a:t>
            </a:r>
          </a:p>
          <a:p>
            <a:pPr marL="0" indent="0">
              <a:buNone/>
            </a:pPr>
            <a:r>
              <a:rPr lang="cs-CZ" sz="2805" b="1" dirty="0">
                <a:solidFill>
                  <a:schemeClr val="accent1">
                    <a:lumMod val="75000"/>
                  </a:schemeClr>
                </a:solidFill>
              </a:rPr>
              <a:t>- 385 projektů s Vyjádřením ŘV o souladu ve výši 6,4 mld. Kč</a:t>
            </a:r>
          </a:p>
          <a:p>
            <a:pPr marL="0" indent="0">
              <a:buNone/>
            </a:pPr>
            <a:r>
              <a:rPr lang="cs-CZ" sz="2805" b="1" dirty="0">
                <a:solidFill>
                  <a:schemeClr val="accent1">
                    <a:lumMod val="75000"/>
                  </a:schemeClr>
                </a:solidFill>
              </a:rPr>
              <a:t>- 373 předložených žádostí s požadavkem ve výši 6 mld. Kč</a:t>
            </a:r>
          </a:p>
          <a:p>
            <a:pPr marL="0" indent="0">
              <a:buNone/>
            </a:pPr>
            <a:r>
              <a:rPr lang="cs-CZ" sz="2805" b="1" dirty="0">
                <a:solidFill>
                  <a:schemeClr val="accent1">
                    <a:lumMod val="75000"/>
                  </a:schemeClr>
                </a:solidFill>
              </a:rPr>
              <a:t>- 274 ukončených projektů s požadavkem ve výši 4,9 mld. Kč</a:t>
            </a:r>
          </a:p>
          <a:p>
            <a:pPr>
              <a:buFontTx/>
              <a:buChar char="-"/>
            </a:pPr>
            <a:r>
              <a:rPr lang="cs-CZ" sz="2805" b="1" dirty="0">
                <a:solidFill>
                  <a:schemeClr val="accent1">
                    <a:lumMod val="75000"/>
                  </a:schemeClr>
                </a:solidFill>
              </a:rPr>
              <a:t>Finálně vyplaceno 4,7 mld. Kč</a:t>
            </a:r>
          </a:p>
          <a:p>
            <a:pPr>
              <a:buFontTx/>
              <a:buChar char="-"/>
            </a:pPr>
            <a:endParaRPr lang="cs-CZ" sz="2805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sz="2805" b="1" dirty="0">
                <a:solidFill>
                  <a:schemeClr val="accent1">
                    <a:lumMod val="75000"/>
                  </a:schemeClr>
                </a:solidFill>
              </a:rPr>
              <a:t>Brownfield fond 500 mil. Kč</a:t>
            </a:r>
          </a:p>
        </p:txBody>
      </p:sp>
    </p:spTree>
    <p:extLst>
      <p:ext uri="{BB962C8B-B14F-4D97-AF65-F5344CB8AC3E}">
        <p14:creationId xmlns:p14="http://schemas.microsoft.com/office/powerpoint/2010/main" val="116480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C8C47-461A-5BA5-D99F-BDA34C903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4000F05E-E272-8DD9-A657-90306A4DF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F0C2FF2A-57BB-E83E-CD54-4546CE75B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B501DF7-E921-6D5D-83AA-F9CC1A5B7C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42ACE84C-E6DD-5D27-9208-3DDF4CA6A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64" y="287383"/>
            <a:ext cx="10180271" cy="4964227"/>
          </a:xfrm>
        </p:spPr>
        <p:txBody>
          <a:bodyPr>
            <a:normAutofit/>
          </a:bodyPr>
          <a:lstStyle/>
          <a:p>
            <a:pPr algn="l"/>
            <a:r>
              <a:rPr lang="cs-CZ" sz="2800" dirty="0"/>
              <a:t>Návrh usnesení</a:t>
            </a:r>
            <a:br>
              <a:rPr lang="cs-CZ" sz="2800" dirty="0"/>
            </a:br>
            <a:br>
              <a:rPr lang="cs-CZ" sz="2800" dirty="0"/>
            </a:br>
            <a:r>
              <a:rPr lang="cs-CZ" sz="2800" b="1" i="1" dirty="0"/>
              <a:t>Řídicí výbor SOMO schvaluje závěrečnou </a:t>
            </a:r>
            <a:br>
              <a:rPr lang="cs-CZ" sz="2800" b="1" i="1" dirty="0"/>
            </a:br>
            <a:r>
              <a:rPr lang="cs-CZ" sz="2800" dirty="0"/>
              <a:t>Zprávu o plnění integrované strategie ostravské aglomerace </a:t>
            </a:r>
            <a:br>
              <a:rPr lang="cs-CZ" sz="2800" dirty="0"/>
            </a:br>
            <a:r>
              <a:rPr lang="cs-CZ" sz="2800" dirty="0"/>
              <a:t>2014–2020 </a:t>
            </a:r>
            <a:br>
              <a:rPr lang="cs-CZ" sz="2800" dirty="0"/>
            </a:br>
            <a:r>
              <a:rPr lang="cs-CZ" sz="2800" b="1" i="1" dirty="0"/>
              <a:t>dle předloženého materiálu.</a:t>
            </a:r>
            <a:br>
              <a:rPr lang="cs-CZ" sz="2800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787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8DA97-8357-8C22-653E-5611D68D1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9C70C3A2-0623-7BB0-BC66-6606E7B43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439EA247-3E84-3FEA-C970-20F4B296B4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B1407AE-DA38-B003-7327-D293FF0877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99766306-0FD1-4442-5E23-7ECE723C0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04" y="548641"/>
            <a:ext cx="9864191" cy="4506686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Bod 2</a:t>
            </a:r>
            <a:br>
              <a:rPr lang="cs-CZ" dirty="0"/>
            </a:br>
            <a:r>
              <a:rPr lang="cs-CZ" sz="5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Stav implementace </a:t>
            </a:r>
            <a:br>
              <a:rPr lang="cs-CZ" sz="5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Integrované územní strategie Ostravské metropolitní oblasti 2021-2027</a:t>
            </a:r>
            <a:br>
              <a:rPr lang="cs-CZ" sz="5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218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2907D-042D-E9E1-F7D7-C44F47A52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7C278372-2019-5DCB-AD13-CA067EE590C0}"/>
              </a:ext>
            </a:extLst>
          </p:cNvPr>
          <p:cNvSpPr txBox="1"/>
          <p:nvPr/>
        </p:nvSpPr>
        <p:spPr>
          <a:xfrm>
            <a:off x="178271" y="-11694"/>
            <a:ext cx="99373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defRPr sz="4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3600" b="1" dirty="0">
                <a:solidFill>
                  <a:srgbClr val="003C69"/>
                </a:solidFill>
              </a:rPr>
              <a:t>Kolik % EU alokace je již v systému ISKP21+?</a:t>
            </a:r>
          </a:p>
          <a:p>
            <a:endParaRPr lang="cs-CZ" dirty="0"/>
          </a:p>
        </p:txBody>
      </p:sp>
      <p:pic>
        <p:nvPicPr>
          <p:cNvPr id="2" name="Obrázek 1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42701641-80F9-DE2F-4B9F-954E842424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1" y="5509418"/>
            <a:ext cx="3076717" cy="38974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03CEF33-9F90-9CAF-B53F-5D173C61E16B}"/>
              </a:ext>
            </a:extLst>
          </p:cNvPr>
          <p:cNvSpPr txBox="1"/>
          <p:nvPr/>
        </p:nvSpPr>
        <p:spPr>
          <a:xfrm>
            <a:off x="338328" y="834361"/>
            <a:ext cx="9937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b="1" dirty="0"/>
              <a:t>3,2 ze 7,7 mld. Kč - tj. 41 %, </a:t>
            </a:r>
          </a:p>
          <a:p>
            <a:pPr marL="342900" indent="-342900">
              <a:buFontTx/>
              <a:buChar char="-"/>
            </a:pPr>
            <a:r>
              <a:rPr lang="cs-CZ" dirty="0"/>
              <a:t>všechny projekty v OP JAK a OP TAK, OPŽP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ABFCDFA-9148-CAE3-67E0-5BA654110D13}"/>
              </a:ext>
            </a:extLst>
          </p:cNvPr>
          <p:cNvSpPr txBox="1"/>
          <p:nvPr/>
        </p:nvSpPr>
        <p:spPr>
          <a:xfrm>
            <a:off x="4896855" y="2896056"/>
            <a:ext cx="48863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 mil. Kč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0CF48BF-852D-3EAD-8C73-4E3503C7BEF0}"/>
              </a:ext>
            </a:extLst>
          </p:cNvPr>
          <p:cNvSpPr txBox="1"/>
          <p:nvPr/>
        </p:nvSpPr>
        <p:spPr>
          <a:xfrm>
            <a:off x="4693550" y="5304196"/>
            <a:ext cx="5292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% kolik alokace jednotlivých PR je již v ISKP21+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9561ABE7-CEDF-1D8C-F5A7-2AF7FEFBE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231240"/>
              </p:ext>
            </p:extLst>
          </p:nvPr>
        </p:nvGraphicFramePr>
        <p:xfrm>
          <a:off x="178271" y="1791813"/>
          <a:ext cx="4968664" cy="310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A021D3EF-2A78-EF90-9D32-469724DE49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310283"/>
              </p:ext>
            </p:extLst>
          </p:nvPr>
        </p:nvGraphicFramePr>
        <p:xfrm>
          <a:off x="5346701" y="1791812"/>
          <a:ext cx="4768902" cy="311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523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00619-D8CE-4B2F-8D86-D5C075B63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A15EBD31-03E0-D384-DFBF-813A7AB8E413}"/>
              </a:ext>
            </a:extLst>
          </p:cNvPr>
          <p:cNvSpPr txBox="1"/>
          <p:nvPr/>
        </p:nvSpPr>
        <p:spPr>
          <a:xfrm>
            <a:off x="178271" y="-11694"/>
            <a:ext cx="99373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defRPr sz="4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3600" b="1" dirty="0">
                <a:solidFill>
                  <a:srgbClr val="003C69"/>
                </a:solidFill>
              </a:rPr>
              <a:t>Kolik % EU alokace je v realizaci nebo ukončeno?</a:t>
            </a:r>
          </a:p>
          <a:p>
            <a:endParaRPr lang="cs-CZ" dirty="0"/>
          </a:p>
        </p:txBody>
      </p:sp>
      <p:pic>
        <p:nvPicPr>
          <p:cNvPr id="2" name="Obrázek 1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2DA33800-16A5-FB03-9E27-FBEBA724B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1" y="5509418"/>
            <a:ext cx="3076717" cy="38974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838403C-B73F-9B6F-5454-1CAFF82039BF}"/>
              </a:ext>
            </a:extLst>
          </p:cNvPr>
          <p:cNvSpPr txBox="1"/>
          <p:nvPr/>
        </p:nvSpPr>
        <p:spPr>
          <a:xfrm>
            <a:off x="310896" y="560655"/>
            <a:ext cx="9937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b="1" dirty="0"/>
              <a:t>2,6 ze 7,7 mld. Kč - tj. 34 % celkové alokace </a:t>
            </a:r>
          </a:p>
          <a:p>
            <a:pPr marL="342900" indent="-342900">
              <a:buFontTx/>
              <a:buChar char="-"/>
            </a:pPr>
            <a:r>
              <a:rPr lang="cs-CZ" dirty="0"/>
              <a:t>v absolutní hodnotě nejvíce IROP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7B7290C-B823-FA51-2CF1-1010A2B3BC26}"/>
              </a:ext>
            </a:extLst>
          </p:cNvPr>
          <p:cNvSpPr txBox="1"/>
          <p:nvPr/>
        </p:nvSpPr>
        <p:spPr>
          <a:xfrm>
            <a:off x="5481567" y="2702922"/>
            <a:ext cx="48863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 mil. Kč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97E61FE-F987-E9A6-7019-2D22C156929F}"/>
              </a:ext>
            </a:extLst>
          </p:cNvPr>
          <p:cNvSpPr txBox="1"/>
          <p:nvPr/>
        </p:nvSpPr>
        <p:spPr>
          <a:xfrm>
            <a:off x="3538011" y="5216489"/>
            <a:ext cx="68298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kolik % alokace jednotlivých PR je v realizaci/ukončeno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78D7C0D9-2AF7-4B1E-8076-A643C74058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685328"/>
              </p:ext>
            </p:extLst>
          </p:nvPr>
        </p:nvGraphicFramePr>
        <p:xfrm>
          <a:off x="178271" y="1849784"/>
          <a:ext cx="4854918" cy="295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81F2FD1-81BE-7DD2-699B-460810645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513722"/>
              </p:ext>
            </p:extLst>
          </p:nvPr>
        </p:nvGraphicFramePr>
        <p:xfrm>
          <a:off x="5638728" y="1871668"/>
          <a:ext cx="4854917" cy="292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205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4AD0A-6A52-2F6E-D3DF-2C42CBE1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240755"/>
            <a:ext cx="9938258" cy="527342"/>
          </a:xfrm>
        </p:spPr>
        <p:txBody>
          <a:bodyPr>
            <a:normAutofit fontScale="90000"/>
          </a:bodyPr>
          <a:lstStyle/>
          <a:p>
            <a:r>
              <a:rPr lang="cs-CZ" dirty="0"/>
              <a:t>PR IROP - plnění finančního milníku 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C68E9-EA0F-2E20-7BB9-6C342A5FB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230" y="768097"/>
            <a:ext cx="9624060" cy="4602224"/>
          </a:xfrm>
        </p:spPr>
        <p:txBody>
          <a:bodyPr>
            <a:normAutofit/>
          </a:bodyPr>
          <a:lstStyle/>
          <a:p>
            <a:r>
              <a:rPr lang="cs-CZ" sz="3200" dirty="0"/>
              <a:t>k 30.6.2025 plníme na 117 %</a:t>
            </a:r>
          </a:p>
        </p:txBody>
      </p:sp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4" name="Graf 3">
                <a:extLst>
                  <a:ext uri="{FF2B5EF4-FFF2-40B4-BE49-F238E27FC236}">
                    <a16:creationId xmlns:a16="http://schemas.microsoft.com/office/drawing/2014/main" id="{E95FFC4C-BBC8-8F89-F5BB-7E5DD582561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46084909"/>
                  </p:ext>
                </p:extLst>
              </p:nvPr>
            </p:nvGraphicFramePr>
            <p:xfrm>
              <a:off x="2442755" y="1042366"/>
              <a:ext cx="7807416" cy="459811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4" name="Graf 3">
                <a:extLst>
                  <a:ext uri="{FF2B5EF4-FFF2-40B4-BE49-F238E27FC236}">
                    <a16:creationId xmlns:a16="http://schemas.microsoft.com/office/drawing/2014/main" id="{E95FFC4C-BBC8-8F89-F5BB-7E5DD58256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2755" y="1042366"/>
                <a:ext cx="7807416" cy="4598114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Obrázek 5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7CA03E4B-411A-3297-2CD7-E9D7441DBB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1" y="5509418"/>
            <a:ext cx="3076717" cy="3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78FB8-5F07-5E27-4A9F-6CE2D37EC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16E48302-D459-CD7D-2754-8C0771DEA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C2F89305-9653-B4B3-E297-687DFE9C5A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F97E61F-2E5F-4B85-8A55-7502D17C7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CF6A9E3-1F96-BD0C-BA28-D968E3F79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900685"/>
            <a:ext cx="10693401" cy="4162203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Bod 3</a:t>
            </a:r>
            <a:br>
              <a:rPr lang="cs-CZ" b="1" dirty="0"/>
            </a:br>
            <a:r>
              <a:rPr lang="cs-CZ" b="1" dirty="0"/>
              <a:t>Vyhodnocení výzvy nositele č. 40 Infrastruktura cestovního ruchu IV</a:t>
            </a:r>
            <a:br>
              <a:rPr lang="cs-CZ" b="1" dirty="0"/>
            </a:br>
            <a:br>
              <a:rPr lang="cs-CZ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57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09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FB19F001E6214589BCD3E87AD1D3B0" ma:contentTypeVersion="8" ma:contentTypeDescription="Vytvoří nový dokument" ma:contentTypeScope="" ma:versionID="2b43f476fa981925fc4b3d3110fd0564">
  <xsd:schema xmlns:xsd="http://www.w3.org/2001/XMLSchema" xmlns:xs="http://www.w3.org/2001/XMLSchema" xmlns:p="http://schemas.microsoft.com/office/2006/metadata/properties" xmlns:ns2="8cb5be96-cdff-4abf-a7a2-f6a2e65fa9e7" xmlns:ns3="adc2fed6-c1ed-4f81-ac4c-6e033c343eea" targetNamespace="http://schemas.microsoft.com/office/2006/metadata/properties" ma:root="true" ma:fieldsID="ada475fde876999af6f87204be79e1cd" ns2:_="" ns3:_="">
    <xsd:import namespace="8cb5be96-cdff-4abf-a7a2-f6a2e65fa9e7"/>
    <xsd:import namespace="adc2fed6-c1ed-4f81-ac4c-6e033c343e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5be96-cdff-4abf-a7a2-f6a2e65fa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2fed6-c1ed-4f81-ac4c-6e033c343e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0978EC-2CF5-4022-8A3E-9D881BF8167F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adc2fed6-c1ed-4f81-ac4c-6e033c343eea"/>
    <ds:schemaRef ds:uri="8cb5be96-cdff-4abf-a7a2-f6a2e65fa9e7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C4D533-518F-471E-9DCC-8B424F8C0C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5B871E-9B44-4F1B-9DEA-8B2C70444D6A}">
  <ds:schemaRefs>
    <ds:schemaRef ds:uri="8cb5be96-cdff-4abf-a7a2-f6a2e65fa9e7"/>
    <ds:schemaRef ds:uri="adc2fed6-c1ed-4f81-ac4c-6e033c343e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15508</TotalTime>
  <Words>2002</Words>
  <Application>Microsoft Office PowerPoint</Application>
  <PresentationFormat>Vlastní</PresentationFormat>
  <Paragraphs>174</Paragraphs>
  <Slides>27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27</vt:i4>
      </vt:variant>
    </vt:vector>
  </HeadingPairs>
  <TitlesOfParts>
    <vt:vector size="38" baseType="lpstr">
      <vt:lpstr>Aptos</vt:lpstr>
      <vt:lpstr>Aptos Narrow</vt:lpstr>
      <vt:lpstr>Arial</vt:lpstr>
      <vt:lpstr>Calibri</vt:lpstr>
      <vt:lpstr>Calibri Light</vt:lpstr>
      <vt:lpstr>Gotham</vt:lpstr>
      <vt:lpstr>Times New Roman</vt:lpstr>
      <vt:lpstr>Wingdings</vt:lpstr>
      <vt:lpstr>Motiv systému Office</vt:lpstr>
      <vt:lpstr>1_Motiv Office</vt:lpstr>
      <vt:lpstr>Motiv Office</vt:lpstr>
      <vt:lpstr>Prezentace aplikace PowerPoint</vt:lpstr>
      <vt:lpstr> Bod 1 Zpráva o plnění integrované strategie ITI ostravské aglomerace 2014–2020 (závěrečná zpráva) </vt:lpstr>
      <vt:lpstr>Plnění Strategie ITI 2014-2020</vt:lpstr>
      <vt:lpstr>Návrh usnesení  Řídicí výbor SOMO schvaluje závěrečnou  Zprávu o plnění integrované strategie ostravské aglomerace  2014–2020  dle předloženého materiálu. </vt:lpstr>
      <vt:lpstr> Bod 2 Stav implementace  Integrované územní strategie Ostravské metropolitní oblasti 2021-2027 </vt:lpstr>
      <vt:lpstr>Prezentace aplikace PowerPoint</vt:lpstr>
      <vt:lpstr>Prezentace aplikace PowerPoint</vt:lpstr>
      <vt:lpstr>PR IROP - plnění finančního milníku 2025</vt:lpstr>
      <vt:lpstr>   Bod 3 Vyhodnocení výzvy nositele č. 40 Infrastruktura cestovního ruchu IV   </vt:lpstr>
      <vt:lpstr>   Bod 4 Vyjádření Řídicího výboru o souladu strategických projektů se strategií      </vt:lpstr>
      <vt:lpstr>Vyjádření o souladu projektu se strategií</vt:lpstr>
      <vt:lpstr>Návrh usnesení  Řídicí výbor SOMO konstatuje, že projektové záměry:   - Revitalizace sídliště na ulici Papírenská v Paskově,       ITIOMO/3.5.2/027/IROP/05/0253; předkladatel: město Paskov - Revitalizace areálu Rychty v Úvalně a jeho adaptace na veřejný prostor,    ITIOMO/3.5.2/027/IROP/05/0254; předkladatel: obec Úvalno   přispívají k naplnění integrované strategie Ostravské metropolitní oblasti a zároveň ŘV SOMO konstatuje soulad těchto projektových záměrů s integrovanou strategií Ostravské metropolitní oblasti dle předložených projektových záměrů.  </vt:lpstr>
      <vt:lpstr>Vyjádření o souladu projektu se strategií</vt:lpstr>
      <vt:lpstr>Návrh usnesení  Řídicí výbor SOMO konstatuje, že projektové záměry:   - Tradice a inovace v zemědělství – zvýšení atraktivity expozic a    studijních depozitářů Národního zemědělského muzea v Ostravě,      ITIOMO/3.7.1/025/IROP/07/0231; předkladatel: NZM muzeum, s.p.o. - Nový depozitář Muzea Hlučínska, ITIOMO/3.7.1/025/IROP/07/0237;    předkladatel: město Hlučín   přispívají k naplnění integrované strategie Ostravské metropolitní oblasti a zároveň ŘV SOMO konstatuje soulad těchto projektových záměrů s integrovanou strategií Ostravské metropolitní oblasti dle předložených projektových záměrů.  </vt:lpstr>
      <vt:lpstr>Aktualizace Vyjádření o souladu projektu se strategií</vt:lpstr>
      <vt:lpstr>Návrh usnesení  Řídicí výbor SOMO konstatuje, že projektové záměry:   - Revitalizace veřejného prostranství FLORIDA, ITIOMO/3.5.2/027/IROP/05/0242; předkladatel: statutární město Ostrava – městský obvod Poruba  přispívají k naplnění integrované strategie Ostravské metropolitní oblasti a zároveň ŘV SOMO konstatuje soulad těchto projektových záměrů s integrovanou strategií Ostravské metropolitní oblasti dle předložených projektových záměrů.  </vt:lpstr>
      <vt:lpstr>Návrh usnesení  Řídicí výbor SOMO konstatuje, že projektové záměry:   - Instalace fotovoltaických panelů na objektech MNO, ITIOMO/3.4.1/017/OPŽP/05/0073; předkladatel: statutární město Ostrava   přispívají k naplnění integrované strategie Ostravské metropolitní oblasti a zároveň ŘV SOMO konstatuje soulad těchto projektových záměrů s integrovanou strategií Ostravské metropolitní oblasti dle předložených projektových záměrů.  </vt:lpstr>
      <vt:lpstr>   Bod 5 Změna Vyjádření Řídicího výboru o souladu strategických projektů se strategií      </vt:lpstr>
      <vt:lpstr>Změna Vyjádření o souladu projektu se strategií</vt:lpstr>
      <vt:lpstr>Návrh usnesení  Řídicí výbor ITI souhlasí s níže uvedenými parametry podstatné změny projektu   - „Telematická opatření na silniční síti ve Frýdku-Místku, ITIOMO/3.1.3/021/OPD/04/0202; předkladatel: statutární město Frýdek-Místek,   dle předložené žádosti. </vt:lpstr>
      <vt:lpstr>Bod 6  Budoucnost 28+  </vt:lpstr>
      <vt:lpstr>Budoucnost 28+</vt:lpstr>
      <vt:lpstr>Založení platformy ITI </vt:lpstr>
      <vt:lpstr>Návrh VFR</vt:lpstr>
      <vt:lpstr>SRR 28+</vt:lpstr>
      <vt:lpstr>Bod 7  Organizační a různé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Kirmanová Markéta</dc:creator>
  <cp:lastModifiedBy>Vdolečková Dagmar</cp:lastModifiedBy>
  <cp:revision>186</cp:revision>
  <cp:lastPrinted>2025-03-31T11:44:03Z</cp:lastPrinted>
  <dcterms:created xsi:type="dcterms:W3CDTF">2020-09-10T06:54:32Z</dcterms:created>
  <dcterms:modified xsi:type="dcterms:W3CDTF">2025-08-21T11:27:55Z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0x010100A9FB19F001E6214589BCD3E87AD1D3B0</vt:lpwstr>
  </property>
</Properties>
</file>