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66" r:id="rId5"/>
    <p:sldId id="655" r:id="rId6"/>
    <p:sldId id="651" r:id="rId7"/>
    <p:sldId id="670" r:id="rId8"/>
    <p:sldId id="665" r:id="rId9"/>
    <p:sldId id="667" r:id="rId10"/>
    <p:sldId id="666" r:id="rId11"/>
    <p:sldId id="668" r:id="rId12"/>
    <p:sldId id="669" r:id="rId13"/>
    <p:sldId id="514" r:id="rId1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1DFD58-AB1A-BB7D-FE56-9ADB8C005B35}" name="Salavová Simona" initials="SS" userId="S::Ssalavova@ostrava.cz::d56e2434-dbea-48c1-9319-d40bd403fb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0" autoAdjust="0"/>
  </p:normalViewPr>
  <p:slideViewPr>
    <p:cSldViewPr snapToGrid="0"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7AA5-20F2-4150-A5B8-EB03FE5F78EB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A5D7C-B91F-4233-A149-4A92C4E4D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8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9FA6-33B4-4ED9-AB3F-4F2D50DC0ED3}" type="datetimeFigureOut">
              <a:rPr lang="cs-CZ" smtClean="0"/>
              <a:t>25.06.2025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0092-EFCB-4924-BF3A-5FE5985CAD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1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C490-630C-CEAB-4A26-F643BE3A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DFC64D9-6711-A728-364B-D07CDDE51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82A682-915E-4B07-08D5-12A743797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283593-13B5-5AAE-806A-F8233ED5D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2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5E86-1853-42D4-EB68-55681ACB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BC0A41-6754-9745-F484-2FBA5B95E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DB88DF-45C3-F5D1-3ACD-389809B05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3F51D0-BCBF-506D-6B06-15A67BAD7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62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A64E0-B2B0-67E7-5668-0A152AFE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725A51-1846-63BE-4357-F26246D96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9C108B7-F12D-E4E9-5992-102403170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D0E61-AD4F-EC80-747F-3F5607617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90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2270-1883-ECC2-0C90-9CCBE716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C13E786-7553-03DE-82A2-411D99F58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2311C9-3A5D-3F72-E75D-79BE7B760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50CE4-3867-1A8E-F90B-C42642347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C8E38-9009-6BBB-D50B-340449D4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42E932-A32B-8E26-DC4A-3FFBCF91F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6B2707-4803-4DB6-AD7F-BE3945F0A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69801A-5530-4A81-A743-76E125C41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3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3A611-10BB-A33A-0B26-57FC2CBE9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E942A3-08E1-D4B0-DCE7-9E1905641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EE6BAAC-AA4C-01F3-0FE2-6F75643A5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1119B6-7B74-191D-FD75-CCBEEE79A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36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3A7B-8C7D-54AE-AC74-C6D46D02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341F8B-9B58-C8A0-59CB-9FBE1C3F3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62CD56-613B-9909-EDE1-D5082D0C1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DAAC7D-5330-D6ED-335D-FB1900E26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3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80" y="23812"/>
            <a:ext cx="952020" cy="80396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0855" cy="9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7382"/>
            <a:ext cx="7886700" cy="86291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9687"/>
            <a:ext cx="7886700" cy="3857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0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4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3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25.06.2025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sitel.iti@ostrava.cz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894"/>
            <a:ext cx="9144000" cy="60021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902"/>
            <a:ext cx="9144000" cy="31265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68271" y="4424840"/>
            <a:ext cx="8473440" cy="1524776"/>
          </a:xfrm>
          <a:prstGeom prst="rect">
            <a:avLst/>
          </a:prstGeom>
          <a:solidFill>
            <a:srgbClr val="003C69"/>
          </a:solidFill>
        </p:spPr>
        <p:txBody>
          <a:bodyPr wrap="square" rtlCol="0">
            <a:spAutoFit/>
          </a:bodyPr>
          <a:lstStyle/>
          <a:p>
            <a:r>
              <a:rPr lang="cs-CZ" sz="2052" b="1" dirty="0">
                <a:solidFill>
                  <a:schemeClr val="bg1"/>
                </a:solidFill>
              </a:rPr>
              <a:t>Stav implementace Integrované územní Strategie Ostravské metropolitní oblasti – integrovaného nástroje ITI</a:t>
            </a:r>
          </a:p>
          <a:p>
            <a:endParaRPr lang="cs-CZ" sz="2052" b="1" dirty="0">
              <a:solidFill>
                <a:schemeClr val="bg1"/>
              </a:solidFill>
            </a:endParaRPr>
          </a:p>
          <a:p>
            <a:r>
              <a:rPr lang="cs-CZ" sz="2052" b="1" dirty="0">
                <a:solidFill>
                  <a:schemeClr val="bg1"/>
                </a:solidFill>
              </a:rPr>
              <a:t>PS Metropolitní spolupráce 26. 6.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100" b="1" dirty="0">
              <a:solidFill>
                <a:schemeClr val="bg1"/>
              </a:solidFill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1" y="6224507"/>
            <a:ext cx="2975672" cy="376948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860022"/>
            <a:ext cx="91440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DCCD6A68-C0E3-D822-CAAA-00447BB6E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22" y="229587"/>
            <a:ext cx="2893989" cy="351416"/>
          </a:xfrm>
          <a:prstGeom prst="rect">
            <a:avLst/>
          </a:prstGeom>
        </p:spPr>
      </p:pic>
      <p:pic>
        <p:nvPicPr>
          <p:cNvPr id="4" name="Obrázek 3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3ED19032-0ECD-02AA-D2AB-B73211986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64008" y="11256"/>
            <a:ext cx="1917375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167C774-212B-A639-6B97-7EAB0B22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08"/>
            <a:ext cx="9144000" cy="51407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7CE6A50-8BF9-0D4A-C1E4-0E789A0041D0}"/>
              </a:ext>
            </a:extLst>
          </p:cNvPr>
          <p:cNvSpPr txBox="1"/>
          <p:nvPr/>
        </p:nvSpPr>
        <p:spPr>
          <a:xfrm>
            <a:off x="-42269" y="889017"/>
            <a:ext cx="5767495" cy="466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104" b="1" dirty="0">
                <a:solidFill>
                  <a:schemeClr val="bg1"/>
                </a:solidFill>
                <a:latin typeface="+mj-lt"/>
              </a:rPr>
              <a:t>Děkujeme za pozornost</a:t>
            </a:r>
          </a:p>
          <a:p>
            <a:pPr algn="ctr"/>
            <a:endParaRPr lang="cs-CZ" sz="1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cs-CZ" sz="4104" b="1" dirty="0">
                <a:solidFill>
                  <a:schemeClr val="bg1"/>
                </a:solidFill>
                <a:latin typeface="+mj-lt"/>
              </a:rPr>
              <a:t>V případě potřeby se na nás neváhejte obrátit</a:t>
            </a:r>
          </a:p>
          <a:p>
            <a:pPr algn="ctr"/>
            <a:endParaRPr lang="cs-CZ" sz="4104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cs-CZ" sz="4104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nositel.iti@ostrava.cz</a:t>
            </a:r>
            <a:endParaRPr lang="cs-CZ" sz="4104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cs-CZ" sz="4104" b="1" dirty="0">
                <a:solidFill>
                  <a:schemeClr val="bg1"/>
                </a:solidFill>
                <a:latin typeface="+mj-lt"/>
              </a:rPr>
              <a:t>itiostravsko.cz</a:t>
            </a:r>
          </a:p>
          <a:p>
            <a:pPr algn="ctr"/>
            <a:endParaRPr lang="cs-CZ" sz="4104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E08FEE-D7AF-3DA6-4074-1ED655E4B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2" y="6210538"/>
            <a:ext cx="2991220" cy="378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CD7355-F22C-1214-C587-239D16E63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06" y="5339220"/>
            <a:ext cx="2304734" cy="2804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6B6C2C-4D49-314E-5D45-EE27A4669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8" y="6070609"/>
            <a:ext cx="4272822" cy="518847"/>
          </a:xfrm>
          <a:prstGeom prst="rect">
            <a:avLst/>
          </a:prstGeom>
        </p:spPr>
      </p:pic>
      <p:pic>
        <p:nvPicPr>
          <p:cNvPr id="2" name="Obrázek 1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896A40E-BC38-BA85-FF2D-E1938669C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209322" y="4989864"/>
            <a:ext cx="2632157" cy="9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7E6D-448A-AEBA-3A90-931EAADE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E206CE48-73E4-2A3A-73B0-7D9AFA5F1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7" y="6193254"/>
            <a:ext cx="3509749" cy="444603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127D9A9-4789-8152-0A04-DFF7C6019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16260" y="5979404"/>
            <a:ext cx="2194560" cy="81634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531BD83-7ECB-0C9F-F1C5-2192F55A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515382"/>
            <a:ext cx="8577941" cy="86291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Alokace ITI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899C4-C0F3-88BA-90D0-ECD73E2A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1750213"/>
            <a:ext cx="6879771" cy="385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		</a:t>
            </a:r>
            <a:r>
              <a:rPr lang="cs-CZ" dirty="0"/>
              <a:t>příspěvek EU</a:t>
            </a: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IROP			4,3 mld. Kč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OPŽP			90 mil. Kč (124 mil. Kč)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OPJAK		376 mil. Kč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OPTAK		151 mil. Kč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OPD			2,8 mld. Kč</a:t>
            </a: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D578AC33-9A21-9DD8-0E59-87C1742A58AA}"/>
              </a:ext>
            </a:extLst>
          </p:cNvPr>
          <p:cNvSpPr/>
          <p:nvPr/>
        </p:nvSpPr>
        <p:spPr>
          <a:xfrm>
            <a:off x="7021286" y="4226347"/>
            <a:ext cx="1436914" cy="1381141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80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F627A-BD3C-56A5-A674-C5DE50D0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D1813EC8-BA30-7523-152E-9C6E2C80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AB0432E-A089-FF6A-EA74-BC8F6ACDA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21" y="6367997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D74EFB-0FE3-4DD4-F8F0-0F9F457662A1}"/>
              </a:ext>
            </a:extLst>
          </p:cNvPr>
          <p:cNvSpPr txBox="1"/>
          <p:nvPr/>
        </p:nvSpPr>
        <p:spPr>
          <a:xfrm>
            <a:off x="130629" y="151055"/>
            <a:ext cx="8893628" cy="771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25.6.2025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6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ISKP21+ registrováno 163 projektů (všechny projekty z programového rámce IROP Strategie - ITI)</a:t>
            </a:r>
          </a:p>
          <a:p>
            <a:pPr marL="1714500" lvl="3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1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Zelená infrastruktura			5 projektů/95 mil. Kč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Mateřské školy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školy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Zájmové a neformální vzdělávání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Památky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4470-2E14-7ECA-0CDF-4A5FD0B0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9086F240-F326-D3CF-98FA-BC38B7F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54DB5B4-6BB1-1AE4-637A-3CAF88D8D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21" y="6367997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A0D665-6D72-C1E0-8720-CD2C850D0BA3}"/>
              </a:ext>
            </a:extLst>
          </p:cNvPr>
          <p:cNvSpPr txBox="1"/>
          <p:nvPr/>
        </p:nvSpPr>
        <p:spPr>
          <a:xfrm>
            <a:off x="130629" y="151055"/>
            <a:ext cx="8893628" cy="703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25.6.2025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6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28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Knihovny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Cestovní ruch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Veřejná hromadná doprava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Cyklostezky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Plnicí a dobíjecí stanice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Telematika ve veřejné hromadné dopravě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Terminály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na komunikacích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A5E8-D2B1-AE4F-0880-30BC03F4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4CD07EF5-0AD3-83FC-05AE-7D79A209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91D28AC-D760-E9EC-E6CF-0D8C6506B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21" y="6367997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E2D9BE-F985-6F0F-6693-7374EFB5EF4F}"/>
              </a:ext>
            </a:extLst>
          </p:cNvPr>
          <p:cNvSpPr txBox="1"/>
          <p:nvPr/>
        </p:nvSpPr>
        <p:spPr>
          <a:xfrm>
            <a:off x="130629" y="151055"/>
            <a:ext cx="8893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sz="2800">
                <a:solidFill>
                  <a:schemeClr val="bg1"/>
                </a:solidFill>
                <a:latin typeface="Calibri" panose="020F0502020204030204" pitchFamily="34" charset="0"/>
              </a:rPr>
              <a:t>PLÁNOVANÉ </a:t>
            </a: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VÝZVY</a:t>
            </a:r>
          </a:p>
          <a:p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Zelená infrastruktura			5 projektů/95 mil. Kč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9D841-E994-8A87-7792-3C71CB7B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DDDBEC01-843C-D438-1057-DD4BE7B7E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E3E36EF-AB52-4DF1-F9C0-6B7E37877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1" y="6349593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F35747-4DC1-DA44-47AC-C1A6B09B3EC7}"/>
              </a:ext>
            </a:extLst>
          </p:cNvPr>
          <p:cNvSpPr txBox="1"/>
          <p:nvPr/>
        </p:nvSpPr>
        <p:spPr>
          <a:xfrm>
            <a:off x="186154" y="266100"/>
            <a:ext cx="8771692" cy="580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11.6.2025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školy (</a:t>
            </a:r>
            <a:r>
              <a:rPr lang="cs-CZ" sz="3200" b="1" dirty="0">
                <a:solidFill>
                  <a:schemeClr val="bg1"/>
                </a:solidFill>
              </a:rPr>
              <a:t>584 575 181,80 Kč)</a:t>
            </a:r>
            <a:endParaRPr lang="cs-CZ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ISKP21+ registrováno 69 projektů (ze 70 strategických projektů programového rámce IROP Strategie - ITI)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 projektů základních škol ukončeno s proplaceným příspěvkem EU ve výši 169 244 617,02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31 projektů </a:t>
            </a: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základních škol v realizaci s příspěvkem EU ve výši 370 574 473,21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projekt základních škol zaregistrovaný s přijatou nominací hodnotitele s příspěvkem EU ve výši 5 423 059,28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projekt základních škol bude do systému ISKP21+ předložen</a:t>
            </a:r>
            <a:endParaRPr lang="cs-CZ" sz="2400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DDD82-73C3-52AB-4AA5-784ABF37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57B1CD53-B59C-BE55-53FF-7B68831DD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33DCB45-4945-671F-1FF9-B639B4ABC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1" y="6349593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7F2EB8-C69E-A5EF-2D22-EC7F1FCECF81}"/>
              </a:ext>
            </a:extLst>
          </p:cNvPr>
          <p:cNvSpPr txBox="1"/>
          <p:nvPr/>
        </p:nvSpPr>
        <p:spPr>
          <a:xfrm>
            <a:off x="186154" y="266100"/>
            <a:ext cx="8771692" cy="692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11.6.2025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školy</a:t>
            </a:r>
            <a:endParaRPr lang="cs-CZ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Ukončené projekty MAP Opavsko: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Virtuální realita na ZŠ Hradec nad Moravicí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Virtuální učebna na ZŠ Kyjovice</a:t>
            </a:r>
            <a:endParaRPr lang="cs-CZ" sz="24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Modernizace multimediální učebny VR (Otice)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Virtuální 3D realita v ZŠ Neplachovice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Virtuální učebna na ZŠ Háj ve Slezsku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Virtuální učebna ZŠ Velké Hoštice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Virtuální realita ve výuce na Základní škole Stěbořice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Virtuální realita ve výuce na Základní škole Pustá Polom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D00F-7AAB-2223-2266-79F457C6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75A78274-F5D8-9BF2-EE23-7FB5804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79ADBF0-6314-B241-EA97-B0402306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1" y="6349593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28FD3EB-FBD4-C9B4-657C-AE05349E7800}"/>
              </a:ext>
            </a:extLst>
          </p:cNvPr>
          <p:cNvSpPr txBox="1"/>
          <p:nvPr/>
        </p:nvSpPr>
        <p:spPr>
          <a:xfrm>
            <a:off x="186154" y="266100"/>
            <a:ext cx="8771692" cy="444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11.6.2025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školy</a:t>
            </a:r>
            <a:endParaRPr lang="cs-CZ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projekty MAP Opavsko: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Virtuální realita a humanoid ve výuce (Slavkov)</a:t>
            </a:r>
            <a:endParaRPr lang="cs-CZ" sz="24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Pokročilé metody ve vzdělávání na ZŠ Hrabyně</a:t>
            </a:r>
            <a:endParaRPr lang="cs-CZ" sz="24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4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Modernizace a vybavení odborných učeben v Opavě 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44AFB-1925-560D-5711-4BA5378F6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24">
            <a:extLst>
              <a:ext uri="{FF2B5EF4-FFF2-40B4-BE49-F238E27FC236}">
                <a16:creationId xmlns:a16="http://schemas.microsoft.com/office/drawing/2014/main" id="{2B8F8077-E43E-A742-FC13-CE11C088A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rgbClr val="00ADD0"/>
          </a:solidFill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42772AA-38DA-BC60-7B32-3B1D36E3D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51" y="6349593"/>
            <a:ext cx="2675695" cy="3389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CF42F97-FCFE-09B0-DE84-E54FC0545986}"/>
              </a:ext>
            </a:extLst>
          </p:cNvPr>
          <p:cNvSpPr txBox="1"/>
          <p:nvPr/>
        </p:nvSpPr>
        <p:spPr>
          <a:xfrm>
            <a:off x="186154" y="266100"/>
            <a:ext cx="8771692" cy="617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IMPLEMENTACE K 11.6.2025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Zájmové vzdělávání (</a:t>
            </a:r>
            <a:r>
              <a:rPr lang="cs-CZ" sz="3200" b="1" dirty="0">
                <a:solidFill>
                  <a:schemeClr val="bg1"/>
                </a:solidFill>
              </a:rPr>
              <a:t>65 865 259,80 Kč)</a:t>
            </a:r>
            <a:endParaRPr lang="cs-CZ" sz="32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ISKP21+ registrováno 2 projekty (z 3 strategických projektů programového rámce IROP Strategie - ITI)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projekt </a:t>
            </a:r>
            <a:r>
              <a:rPr lang="cs-CZ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t-BR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Učebna s virtuální realitou pro </a:t>
            </a:r>
            <a:r>
              <a:rPr lang="cs-CZ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SVČ Vratimov“</a:t>
            </a: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ukončen s proplaceným příspěvkem EU ve výši 1 752 835,41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1 projekt </a:t>
            </a:r>
            <a:r>
              <a:rPr lang="cs-CZ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Klíče pro budoucnost našich dětí III.“ (Ostrava) </a:t>
            </a: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realizaci s příspěvkem EU ve výši 31 641 335,01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projekt bude odstupovat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01-03/2025 zjišťována absorpce pro vyhlášení nové výzvy (předpoklad 01-03/2026)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osloveni partneři z měst</a:t>
            </a:r>
            <a:endParaRPr lang="cs-CZ" sz="2400" b="1" dirty="0">
              <a:solidFill>
                <a:schemeClr val="bg1"/>
              </a:solidFill>
            </a:endParaRPr>
          </a:p>
          <a:p>
            <a:endParaRPr lang="cs-CZ" sz="180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485740-46DE-47D9-A52B-347385D37476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C9CEE3-C645-44D5-A877-3EF4C9548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F9C76-AC03-447E-B02F-36EFDFFE9EC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c2fed6-c1ed-4f81-ac4c-6e033c343eea"/>
    <ds:schemaRef ds:uri="8cb5be96-cdff-4abf-a7a2-f6a2e65fa9e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13145</TotalTime>
  <Words>471</Words>
  <Application>Microsoft Office PowerPoint</Application>
  <PresentationFormat>Předvádění na obrazovce (4:3)</PresentationFormat>
  <Paragraphs>104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1_Motiv Office</vt:lpstr>
      <vt:lpstr>Prezentace aplikace PowerPoint</vt:lpstr>
      <vt:lpstr>Alokace ITI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a alokace ITI Ostravsko</dc:title>
  <dc:creator>Účet Microsoft</dc:creator>
  <cp:lastModifiedBy>Vdolečková Dagmar</cp:lastModifiedBy>
  <cp:revision>74</cp:revision>
  <cp:lastPrinted>2022-05-05T06:11:16Z</cp:lastPrinted>
  <dcterms:created xsi:type="dcterms:W3CDTF">2015-07-02T05:47:45Z</dcterms:created>
  <dcterms:modified xsi:type="dcterms:W3CDTF">2025-06-25T13:26:12Z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