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4"/>
    <p:sldMasterId id="2147483684" r:id="rId5"/>
    <p:sldMasterId id="2147483648" r:id="rId6"/>
  </p:sldMasterIdLst>
  <p:notesMasterIdLst>
    <p:notesMasterId r:id="rId43"/>
  </p:notesMasterIdLst>
  <p:sldIdLst>
    <p:sldId id="256" r:id="rId7"/>
    <p:sldId id="518" r:id="rId8"/>
    <p:sldId id="1168" r:id="rId9"/>
    <p:sldId id="1179" r:id="rId10"/>
    <p:sldId id="1180" r:id="rId11"/>
    <p:sldId id="331" r:id="rId12"/>
    <p:sldId id="1109" r:id="rId13"/>
    <p:sldId id="326" r:id="rId14"/>
    <p:sldId id="315" r:id="rId15"/>
    <p:sldId id="1170" r:id="rId16"/>
    <p:sldId id="1169" r:id="rId17"/>
    <p:sldId id="311" r:id="rId18"/>
    <p:sldId id="524" r:id="rId19"/>
    <p:sldId id="1173" r:id="rId20"/>
    <p:sldId id="1174" r:id="rId21"/>
    <p:sldId id="1175" r:id="rId22"/>
    <p:sldId id="1176" r:id="rId23"/>
    <p:sldId id="1105" r:id="rId24"/>
    <p:sldId id="1181" r:id="rId25"/>
    <p:sldId id="1122" r:id="rId26"/>
    <p:sldId id="1171" r:id="rId27"/>
    <p:sldId id="279" r:id="rId28"/>
    <p:sldId id="1166" r:id="rId29"/>
    <p:sldId id="275" r:id="rId30"/>
    <p:sldId id="284" r:id="rId31"/>
    <p:sldId id="1167" r:id="rId32"/>
    <p:sldId id="274" r:id="rId33"/>
    <p:sldId id="269" r:id="rId34"/>
    <p:sldId id="1161" r:id="rId35"/>
    <p:sldId id="1172" r:id="rId36"/>
    <p:sldId id="1178" r:id="rId37"/>
    <p:sldId id="281" r:id="rId38"/>
    <p:sldId id="271" r:id="rId39"/>
    <p:sldId id="278" r:id="rId40"/>
    <p:sldId id="1177" r:id="rId41"/>
    <p:sldId id="1165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CF"/>
    <a:srgbClr val="003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4EA9D-BB58-45EA-8A66-5B8FD3438317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ED356-9D86-4401-9310-8E8CB744D2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4924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C7855277-C424-731F-0A2C-C9BC0D0057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3425" indent="-280988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871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956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041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76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48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20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92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46F818-0D1A-4B27-B682-3B07CD820E56}" type="slidenum">
              <a:rPr lang="cs-CZ" altLang="cs-CZ" sz="1300" smtClean="0"/>
              <a:pPr>
                <a:spcBef>
                  <a:spcPct val="0"/>
                </a:spcBef>
              </a:pPr>
              <a:t>2</a:t>
            </a:fld>
            <a:endParaRPr lang="cs-CZ" altLang="cs-CZ" sz="13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B745EDA2-822A-CB58-615F-15AD9D711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1531F526-8449-7D25-3049-499E569C0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4108A-7343-2918-1FB7-97CCF6E1A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AD3A024D-371C-E3D5-09D8-D48FB06A24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3425" indent="-280988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871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956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041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76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48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20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92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2DCAF9-F47C-48A5-BB06-9408BAEE30B7}" type="slidenum">
              <a:rPr lang="cs-CZ" altLang="cs-CZ" sz="1300" smtClean="0"/>
              <a:pPr>
                <a:spcBef>
                  <a:spcPct val="0"/>
                </a:spcBef>
              </a:pPr>
              <a:t>14</a:t>
            </a:fld>
            <a:endParaRPr lang="cs-CZ" altLang="cs-CZ" sz="13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2B4D43E0-5A75-06A7-5502-D0149A3CAF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109AA9BE-BD15-B387-925D-ED5C6E0907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615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4E65B-CACE-8009-4397-3B7E66944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E062D8FE-0EA9-D09C-0DCC-1DEEB76C5F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3425" indent="-280988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871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956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041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76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48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20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92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2DCAF9-F47C-48A5-BB06-9408BAEE30B7}" type="slidenum">
              <a:rPr lang="cs-CZ" altLang="cs-CZ" sz="1300" smtClean="0"/>
              <a:pPr>
                <a:spcBef>
                  <a:spcPct val="0"/>
                </a:spcBef>
              </a:pPr>
              <a:t>15</a:t>
            </a:fld>
            <a:endParaRPr lang="cs-CZ" altLang="cs-CZ" sz="13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5A828DB2-59FA-6C0D-2E95-5B61736357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255E1DB4-66EC-7638-9704-C28EECFDFC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761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20198-1186-47D4-CE35-985277777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F9E8C779-E1EE-913E-D0A3-FAE3E16817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3425" indent="-280988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871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956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041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76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48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20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92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2DCAF9-F47C-48A5-BB06-9408BAEE30B7}" type="slidenum">
              <a:rPr lang="cs-CZ" altLang="cs-CZ" sz="1300" smtClean="0"/>
              <a:pPr>
                <a:spcBef>
                  <a:spcPct val="0"/>
                </a:spcBef>
              </a:pPr>
              <a:t>16</a:t>
            </a:fld>
            <a:endParaRPr lang="cs-CZ" altLang="cs-CZ" sz="13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A38997C9-4008-4829-C5A1-929BADD7B9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15211229-5DB4-5558-17AD-7ACDB5C46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53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4FAD4-2F9B-5108-5665-0D775235A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B6A9A05B-DD6E-0443-601E-2286DD3137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3425" indent="-280988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871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956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041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76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48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20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92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2DCAF9-F47C-48A5-BB06-9408BAEE30B7}" type="slidenum">
              <a:rPr lang="cs-CZ" altLang="cs-CZ" sz="1300" smtClean="0"/>
              <a:pPr>
                <a:spcBef>
                  <a:spcPct val="0"/>
                </a:spcBef>
              </a:pPr>
              <a:t>17</a:t>
            </a:fld>
            <a:endParaRPr lang="cs-CZ" altLang="cs-CZ" sz="13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FC4F2700-74A9-F23E-0A78-61A3E7A076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44D36F70-FAC9-A94E-5A4E-4B398001CF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024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7EADB-8B13-40CC-82F7-2C893E1C59A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9125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3B8B5-C203-41E4-80DD-8A8544A7EC7F}" type="slidenum">
              <a:rPr lang="en-IE" smtClean="0"/>
              <a:t>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14576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46BE2-9281-3A26-E27F-514489F8F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9C1CD91-E607-40D3-F37C-AB5D046A3C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720B2EE-DBF5-FBEE-D489-12E562574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435A5D9-6CD4-FE5E-8026-4EA67C7ED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3B8B5-C203-41E4-80DD-8A8544A7EC7F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5326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B95C9-5A18-A8AC-ACA2-F7FD5F3AA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A146CAD-9660-F86A-5787-CB5C73BC7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57DB2D3-8049-4BED-157F-83DA53B54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9EDD2F-4CDC-63D7-6815-9B29B5EA73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3B8B5-C203-41E4-80DD-8A8544A7EC7F}" type="slidenum">
              <a:rPr lang="en-IE" smtClean="0"/>
              <a:t>31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26376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86205-3498-97A6-1777-6FE564578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BE6733C4-647C-CE79-C5C7-15B2FA8399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3425" indent="-280988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871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956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041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76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48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20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92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2DCAF9-F47C-48A5-BB06-9408BAEE30B7}" type="slidenum">
              <a:rPr lang="cs-CZ" altLang="cs-CZ" sz="1300" smtClean="0"/>
              <a:pPr>
                <a:spcBef>
                  <a:spcPct val="0"/>
                </a:spcBef>
              </a:pPr>
              <a:t>35</a:t>
            </a:fld>
            <a:endParaRPr lang="cs-CZ" altLang="cs-CZ" sz="13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6FC49D7E-7851-0D77-FCE9-881946376B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19CA1F78-8FAE-4C81-15F3-4B4816A827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248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8C8AE-6DA7-F884-4568-823A8DD13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2FF5FF13-5958-E3BB-557A-EA5FCDEF1F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3425" indent="-280988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871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956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041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76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48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20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92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46F818-0D1A-4B27-B682-3B07CD820E56}" type="slidenum">
              <a:rPr lang="cs-CZ" altLang="cs-CZ" sz="1300" smtClean="0"/>
              <a:pPr>
                <a:spcBef>
                  <a:spcPct val="0"/>
                </a:spcBef>
              </a:pPr>
              <a:t>4</a:t>
            </a:fld>
            <a:endParaRPr lang="cs-CZ" altLang="cs-CZ" sz="13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BD9C0CE3-79C5-5DFD-B9CC-B6D940DA1F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E2CADD78-8194-053F-30FB-5AC017D9C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19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FC1BC-0C9F-21B6-BB91-E07514386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97D4000B-9BD2-EE01-60D1-150AC3D631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3425" indent="-280988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871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956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041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76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48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20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92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46F818-0D1A-4B27-B682-3B07CD820E56}" type="slidenum">
              <a:rPr lang="cs-CZ" altLang="cs-CZ" sz="1300" smtClean="0"/>
              <a:pPr>
                <a:spcBef>
                  <a:spcPct val="0"/>
                </a:spcBef>
              </a:pPr>
              <a:t>5</a:t>
            </a:fld>
            <a:endParaRPr lang="cs-CZ" altLang="cs-CZ" sz="13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56FCFB14-6593-6777-67F4-5E149E6C68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20346462-55C5-1DD1-227F-B3C36F4E9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01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74B46-070F-4C8D-BF70-AC12A434E9E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020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ED356-9D86-4401-9310-8E8CB744D2D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101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E9B82-7FDC-795E-C334-92ADE34C0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27427B6-DDFE-2D15-65FC-EA57F499EA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8650B6A-5C77-0D72-9328-6B254FD33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D486917-F2BE-F845-C3F8-6AFFB88D3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ED356-9D86-4401-9310-8E8CB744D2D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306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00DE1-2A6E-BA6B-ED02-AF9F358BE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00B239C-060E-25A5-9D83-36C51FCFD3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EA555FF-9C2F-AB77-541B-68D33265F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7ACE69F-74E4-89F0-6D97-C5E70DAABC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ED356-9D86-4401-9310-8E8CB744D2D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613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ED356-9D86-4401-9310-8E8CB744D2D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416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578DC1D2-4BD2-3BBD-0483-6416270FE4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3425" indent="-280988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871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956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0413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76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48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20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9213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2DCAF9-F47C-48A5-BB06-9408BAEE30B7}" type="slidenum">
              <a:rPr lang="cs-CZ" altLang="cs-CZ" sz="1300" smtClean="0"/>
              <a:pPr>
                <a:spcBef>
                  <a:spcPct val="0"/>
                </a:spcBef>
              </a:pPr>
              <a:t>13</a:t>
            </a:fld>
            <a:endParaRPr lang="cs-CZ" altLang="cs-CZ" sz="13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6F7230A6-67D2-4781-5D96-1798024430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EF50280A-8AD5-451B-54C3-310A7C78DC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003C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C8CDE7D1-6811-B74E-96B5-7674DD6676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8155651" y="0"/>
            <a:ext cx="4033573" cy="6858000"/>
          </a:xfrm>
          <a:prstGeom prst="rect">
            <a:avLst/>
          </a:prstGeom>
        </p:spPr>
      </p:pic>
      <p:sp>
        <p:nvSpPr>
          <p:cNvPr id="24" name="Zástupný text 33">
            <a:extLst>
              <a:ext uri="{FF2B5EF4-FFF2-40B4-BE49-F238E27FC236}">
                <a16:creationId xmlns:a16="http://schemas.microsoft.com/office/drawing/2014/main" id="{09DFB7F6-C9BE-8B4C-8051-853649862B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512" y="3563541"/>
            <a:ext cx="5685084" cy="24848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00"/>
              </a:lnSpc>
              <a:buNone/>
              <a:defRPr sz="1800" b="0" spc="0" baseline="0">
                <a:solidFill>
                  <a:srgbClr val="00ACC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28" indent="0">
              <a:buNone/>
              <a:defRPr/>
            </a:lvl2pPr>
          </a:lstStyle>
          <a:p>
            <a:pPr lvl="0"/>
            <a:r>
              <a:rPr lang="cs-CZ" err="1"/>
              <a:t>Lorem</a:t>
            </a:r>
            <a:r>
              <a:rPr lang="cs-CZ"/>
              <a:t> </a:t>
            </a:r>
            <a:r>
              <a:rPr lang="cs-CZ" err="1"/>
              <a:t>ipsum</a:t>
            </a:r>
            <a:r>
              <a:rPr lang="cs-CZ"/>
              <a:t> </a:t>
            </a:r>
            <a:r>
              <a:rPr lang="cs-CZ" err="1"/>
              <a:t>dolor</a:t>
            </a:r>
            <a:r>
              <a:rPr lang="cs-CZ"/>
              <a:t> </a:t>
            </a:r>
            <a:r>
              <a:rPr lang="cs-CZ" err="1"/>
              <a:t>sit</a:t>
            </a:r>
            <a:r>
              <a:rPr lang="cs-CZ"/>
              <a:t> </a:t>
            </a:r>
            <a:r>
              <a:rPr lang="cs-CZ" err="1"/>
              <a:t>amet</a:t>
            </a:r>
            <a:r>
              <a:rPr lang="cs-CZ"/>
              <a:t>, </a:t>
            </a:r>
            <a:r>
              <a:rPr lang="cs-CZ" err="1"/>
              <a:t>consectetuer</a:t>
            </a:r>
            <a:r>
              <a:rPr lang="cs-CZ"/>
              <a:t> </a:t>
            </a:r>
            <a:r>
              <a:rPr lang="cs-CZ" err="1"/>
              <a:t>adipiscing</a:t>
            </a:r>
            <a:r>
              <a:rPr lang="cs-CZ"/>
              <a:t> </a:t>
            </a:r>
            <a:r>
              <a:rPr lang="cs-CZ" err="1"/>
              <a:t>elit,sed</a:t>
            </a:r>
            <a:r>
              <a:rPr lang="cs-CZ"/>
              <a:t> </a:t>
            </a:r>
            <a:r>
              <a:rPr lang="cs-CZ" err="1"/>
              <a:t>diam</a:t>
            </a:r>
            <a:r>
              <a:rPr lang="cs-CZ"/>
              <a:t> </a:t>
            </a:r>
            <a:r>
              <a:rPr lang="cs-CZ" err="1"/>
              <a:t>nonummy</a:t>
            </a:r>
            <a:r>
              <a:rPr lang="cs-CZ"/>
              <a:t> </a:t>
            </a:r>
            <a:r>
              <a:rPr lang="cs-CZ" err="1"/>
              <a:t>nibh</a:t>
            </a:r>
            <a:r>
              <a:rPr lang="cs-CZ"/>
              <a:t> </a:t>
            </a:r>
            <a:r>
              <a:rPr lang="cs-CZ" err="1"/>
              <a:t>euismod</a:t>
            </a:r>
            <a:r>
              <a:rPr lang="cs-CZ"/>
              <a:t> </a:t>
            </a:r>
            <a:r>
              <a:rPr lang="cs-CZ" err="1"/>
              <a:t>tincidunt</a:t>
            </a:r>
            <a:r>
              <a:rPr lang="cs-CZ"/>
              <a:t> </a:t>
            </a:r>
            <a:r>
              <a:rPr lang="cs-CZ" err="1"/>
              <a:t>ut</a:t>
            </a:r>
            <a:r>
              <a:rPr lang="cs-CZ"/>
              <a:t> </a:t>
            </a:r>
            <a:r>
              <a:rPr lang="cs-CZ" err="1"/>
              <a:t>laoreet</a:t>
            </a:r>
            <a:r>
              <a:rPr lang="cs-CZ"/>
              <a:t> </a:t>
            </a:r>
            <a:r>
              <a:rPr lang="cs-CZ" err="1"/>
              <a:t>dolore</a:t>
            </a:r>
            <a:r>
              <a:rPr lang="cs-CZ"/>
              <a:t> </a:t>
            </a:r>
            <a:r>
              <a:rPr lang="cs-CZ" err="1"/>
              <a:t>magna</a:t>
            </a:r>
            <a:r>
              <a:rPr lang="cs-CZ"/>
              <a:t> </a:t>
            </a:r>
            <a:r>
              <a:rPr lang="cs-CZ" err="1"/>
              <a:t>aliquam</a:t>
            </a:r>
            <a:r>
              <a:rPr lang="cs-CZ"/>
              <a:t> </a:t>
            </a:r>
            <a:r>
              <a:rPr lang="cs-CZ" err="1"/>
              <a:t>erat</a:t>
            </a:r>
            <a:r>
              <a:rPr lang="cs-CZ"/>
              <a:t> </a:t>
            </a:r>
            <a:r>
              <a:rPr lang="cs-CZ" err="1"/>
              <a:t>volutpat</a:t>
            </a:r>
            <a:r>
              <a:rPr lang="cs-CZ"/>
              <a:t>.</a:t>
            </a:r>
          </a:p>
        </p:txBody>
      </p:sp>
      <p:sp>
        <p:nvSpPr>
          <p:cNvPr id="26" name="Zástupný text 33">
            <a:extLst>
              <a:ext uri="{FF2B5EF4-FFF2-40B4-BE49-F238E27FC236}">
                <a16:creationId xmlns:a16="http://schemas.microsoft.com/office/drawing/2014/main" id="{2FD575E4-9FAC-BE42-8B6C-E9503B409D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0723" y="6139295"/>
            <a:ext cx="2173774" cy="34617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buNone/>
              <a:defRPr sz="1500" b="1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28" indent="0">
              <a:buNone/>
              <a:defRPr/>
            </a:lvl2pPr>
          </a:lstStyle>
          <a:p>
            <a:pPr lvl="0"/>
            <a:r>
              <a:rPr lang="cs-CZ" err="1"/>
              <a:t>fajnova.cz</a:t>
            </a:r>
            <a:endParaRPr lang="cs-CZ"/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292FDB8F-3D19-394B-93F6-EE6A855371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511" y="1785832"/>
            <a:ext cx="7474419" cy="17777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999"/>
              </a:lnSpc>
              <a:buNone/>
              <a:defRPr sz="5999" b="1" spc="-52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28" indent="0">
              <a:buNone/>
              <a:defRPr/>
            </a:lvl2pPr>
          </a:lstStyle>
          <a:p>
            <a:pPr lvl="0"/>
            <a:r>
              <a:rPr lang="cs-CZ"/>
              <a:t>Název</a:t>
            </a:r>
            <a:br>
              <a:rPr lang="cs-CZ"/>
            </a:br>
            <a:r>
              <a:rPr lang="cs-CZ"/>
              <a:t>kapitoly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C685F3D-61B1-8B47-ABD3-0B3077E0E6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33288"/>
            <a:ext cx="1870195" cy="11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18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solidFill>
          <a:srgbClr val="00AC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DF5C48F-E88E-8E40-A826-50CBFAEB80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093115" y="3565"/>
            <a:ext cx="6096109" cy="6850870"/>
          </a:xfrm>
          <a:prstGeom prst="rect">
            <a:avLst/>
          </a:prstGeom>
        </p:spPr>
      </p:pic>
      <p:sp>
        <p:nvSpPr>
          <p:cNvPr id="21" name="Zástupný text 33">
            <a:extLst>
              <a:ext uri="{FF2B5EF4-FFF2-40B4-BE49-F238E27FC236}">
                <a16:creationId xmlns:a16="http://schemas.microsoft.com/office/drawing/2014/main" id="{388C75EB-F9E3-A644-836A-F61B3D622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512" y="485776"/>
            <a:ext cx="7200125" cy="54978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3000" b="1" spc="0" baseline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28" indent="0">
              <a:buNone/>
              <a:defRPr/>
            </a:lvl2pPr>
          </a:lstStyle>
          <a:p>
            <a:pPr lvl="0"/>
            <a:r>
              <a:rPr lang="cs-CZ"/>
              <a:t>Nadpis </a:t>
            </a:r>
            <a:r>
              <a:rPr lang="cs-CZ" err="1"/>
              <a:t>slidu</a:t>
            </a:r>
            <a:endParaRPr lang="cs-CZ"/>
          </a:p>
        </p:txBody>
      </p:sp>
      <p:sp>
        <p:nvSpPr>
          <p:cNvPr id="9" name="Zástupný text 33">
            <a:extLst>
              <a:ext uri="{FF2B5EF4-FFF2-40B4-BE49-F238E27FC236}">
                <a16:creationId xmlns:a16="http://schemas.microsoft.com/office/drawing/2014/main" id="{C69D5200-4D60-1740-BF1D-72DEB3C6FE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476" y="6139295"/>
            <a:ext cx="2391151" cy="34617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buNone/>
              <a:defRPr sz="1500" b="1" spc="0" baseline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28" indent="0">
              <a:buNone/>
              <a:defRPr/>
            </a:lvl2pPr>
          </a:lstStyle>
          <a:p>
            <a:pPr lvl="0"/>
            <a:r>
              <a:rPr lang="cs-CZ" err="1"/>
              <a:t>fajnova.cz</a:t>
            </a:r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CBEA2A7-C54D-9A42-9D40-91E7C5872E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5733289"/>
            <a:ext cx="1870194" cy="112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84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DF5C48F-E88E-8E40-A826-50CBFAEB80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093115" y="0"/>
            <a:ext cx="6096109" cy="6858000"/>
          </a:xfrm>
          <a:prstGeom prst="rect">
            <a:avLst/>
          </a:prstGeom>
        </p:spPr>
      </p:pic>
      <p:sp>
        <p:nvSpPr>
          <p:cNvPr id="21" name="Zástupný text 33">
            <a:extLst>
              <a:ext uri="{FF2B5EF4-FFF2-40B4-BE49-F238E27FC236}">
                <a16:creationId xmlns:a16="http://schemas.microsoft.com/office/drawing/2014/main" id="{388C75EB-F9E3-A644-836A-F61B3D622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512" y="485776"/>
            <a:ext cx="7200125" cy="54978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3000" b="1" spc="0" baseline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28" indent="0">
              <a:buNone/>
              <a:defRPr/>
            </a:lvl2pPr>
          </a:lstStyle>
          <a:p>
            <a:pPr lvl="0"/>
            <a:r>
              <a:rPr lang="cs-CZ"/>
              <a:t>Nadpis </a:t>
            </a:r>
            <a:r>
              <a:rPr lang="cs-CZ" err="1"/>
              <a:t>slidu</a:t>
            </a:r>
            <a:endParaRPr lang="cs-CZ"/>
          </a:p>
        </p:txBody>
      </p:sp>
      <p:sp>
        <p:nvSpPr>
          <p:cNvPr id="24" name="Zástupný text 33">
            <a:extLst>
              <a:ext uri="{FF2B5EF4-FFF2-40B4-BE49-F238E27FC236}">
                <a16:creationId xmlns:a16="http://schemas.microsoft.com/office/drawing/2014/main" id="{09DFB7F6-C9BE-8B4C-8051-853649862B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511" y="1259830"/>
            <a:ext cx="5129212" cy="45900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00"/>
              </a:lnSpc>
              <a:buNone/>
              <a:defRPr sz="1800" b="0" spc="0" baseline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28" indent="0">
              <a:buNone/>
              <a:defRPr/>
            </a:lvl2pPr>
          </a:lstStyle>
          <a:p>
            <a:pPr lvl="0"/>
            <a:r>
              <a:rPr lang="cs-CZ" err="1"/>
              <a:t>Lorem</a:t>
            </a:r>
            <a:r>
              <a:rPr lang="cs-CZ"/>
              <a:t> </a:t>
            </a:r>
            <a:r>
              <a:rPr lang="cs-CZ" err="1"/>
              <a:t>ipsum</a:t>
            </a:r>
            <a:r>
              <a:rPr lang="cs-CZ"/>
              <a:t> </a:t>
            </a:r>
            <a:r>
              <a:rPr lang="cs-CZ" err="1"/>
              <a:t>dolor</a:t>
            </a:r>
            <a:r>
              <a:rPr lang="cs-CZ"/>
              <a:t> </a:t>
            </a:r>
            <a:r>
              <a:rPr lang="cs-CZ" err="1"/>
              <a:t>sit</a:t>
            </a:r>
            <a:r>
              <a:rPr lang="cs-CZ"/>
              <a:t> </a:t>
            </a:r>
            <a:r>
              <a:rPr lang="cs-CZ" err="1"/>
              <a:t>amet</a:t>
            </a:r>
            <a:r>
              <a:rPr lang="cs-CZ"/>
              <a:t>, </a:t>
            </a:r>
            <a:r>
              <a:rPr lang="cs-CZ" err="1"/>
              <a:t>consectetuer</a:t>
            </a:r>
            <a:r>
              <a:rPr lang="cs-CZ"/>
              <a:t> </a:t>
            </a:r>
            <a:r>
              <a:rPr lang="cs-CZ" err="1"/>
              <a:t>adipiscing</a:t>
            </a:r>
            <a:r>
              <a:rPr lang="cs-CZ"/>
              <a:t> elit, sed </a:t>
            </a:r>
            <a:r>
              <a:rPr lang="cs-CZ" err="1"/>
              <a:t>diam</a:t>
            </a:r>
            <a:r>
              <a:rPr lang="cs-CZ"/>
              <a:t> </a:t>
            </a:r>
            <a:r>
              <a:rPr lang="cs-CZ" err="1"/>
              <a:t>nonummy</a:t>
            </a:r>
            <a:r>
              <a:rPr lang="cs-CZ"/>
              <a:t> </a:t>
            </a:r>
            <a:r>
              <a:rPr lang="cs-CZ" err="1"/>
              <a:t>nibh</a:t>
            </a:r>
            <a:r>
              <a:rPr lang="cs-CZ"/>
              <a:t> </a:t>
            </a:r>
            <a:r>
              <a:rPr lang="cs-CZ" err="1"/>
              <a:t>euismod</a:t>
            </a:r>
            <a:r>
              <a:rPr lang="cs-CZ"/>
              <a:t> </a:t>
            </a:r>
            <a:r>
              <a:rPr lang="cs-CZ" err="1"/>
              <a:t>tincidunt</a:t>
            </a:r>
            <a:r>
              <a:rPr lang="cs-CZ"/>
              <a:t> </a:t>
            </a:r>
            <a:r>
              <a:rPr lang="cs-CZ" err="1"/>
              <a:t>ut</a:t>
            </a:r>
            <a:r>
              <a:rPr lang="cs-CZ"/>
              <a:t> </a:t>
            </a:r>
            <a:r>
              <a:rPr lang="cs-CZ" err="1"/>
              <a:t>laoreet</a:t>
            </a:r>
            <a:r>
              <a:rPr lang="cs-CZ"/>
              <a:t> </a:t>
            </a:r>
            <a:r>
              <a:rPr lang="cs-CZ" err="1"/>
              <a:t>dolore</a:t>
            </a:r>
            <a:r>
              <a:rPr lang="cs-CZ"/>
              <a:t> </a:t>
            </a:r>
            <a:r>
              <a:rPr lang="cs-CZ" err="1"/>
              <a:t>magna</a:t>
            </a:r>
            <a:r>
              <a:rPr lang="cs-CZ"/>
              <a:t> </a:t>
            </a:r>
            <a:r>
              <a:rPr lang="cs-CZ" err="1"/>
              <a:t>aliquam</a:t>
            </a:r>
            <a:r>
              <a:rPr lang="cs-CZ"/>
              <a:t> </a:t>
            </a:r>
            <a:r>
              <a:rPr lang="cs-CZ" err="1"/>
              <a:t>erat</a:t>
            </a:r>
            <a:r>
              <a:rPr lang="cs-CZ"/>
              <a:t> </a:t>
            </a:r>
            <a:r>
              <a:rPr lang="cs-CZ" err="1"/>
              <a:t>volutpat</a:t>
            </a:r>
            <a:r>
              <a:rPr lang="cs-CZ"/>
              <a:t>. Ut </a:t>
            </a:r>
            <a:r>
              <a:rPr lang="cs-CZ" err="1"/>
              <a:t>wisi</a:t>
            </a:r>
            <a:r>
              <a:rPr lang="cs-CZ"/>
              <a:t> </a:t>
            </a:r>
            <a:r>
              <a:rPr lang="cs-CZ" err="1"/>
              <a:t>enim</a:t>
            </a:r>
            <a:r>
              <a:rPr lang="cs-CZ"/>
              <a:t> ad minim </a:t>
            </a:r>
            <a:r>
              <a:rPr lang="cs-CZ" err="1"/>
              <a:t>veniam</a:t>
            </a:r>
            <a:r>
              <a:rPr lang="cs-CZ"/>
              <a:t>, </a:t>
            </a:r>
            <a:r>
              <a:rPr lang="cs-CZ" err="1"/>
              <a:t>quis</a:t>
            </a:r>
            <a:r>
              <a:rPr lang="cs-CZ"/>
              <a:t> </a:t>
            </a:r>
            <a:r>
              <a:rPr lang="cs-CZ" err="1"/>
              <a:t>nostrud</a:t>
            </a:r>
            <a:r>
              <a:rPr lang="cs-CZ"/>
              <a:t> </a:t>
            </a:r>
            <a:r>
              <a:rPr lang="cs-CZ" err="1"/>
              <a:t>exerci</a:t>
            </a:r>
            <a:r>
              <a:rPr lang="cs-CZ"/>
              <a:t> </a:t>
            </a:r>
            <a:r>
              <a:rPr lang="cs-CZ" err="1"/>
              <a:t>tation</a:t>
            </a:r>
            <a:r>
              <a:rPr lang="cs-CZ"/>
              <a:t> </a:t>
            </a:r>
            <a:r>
              <a:rPr lang="cs-CZ" err="1"/>
              <a:t>ullamcorper</a:t>
            </a:r>
            <a:r>
              <a:rPr lang="cs-CZ"/>
              <a:t> </a:t>
            </a:r>
            <a:r>
              <a:rPr lang="cs-CZ" err="1"/>
              <a:t>suscipit</a:t>
            </a:r>
            <a:r>
              <a:rPr lang="cs-CZ"/>
              <a:t> </a:t>
            </a:r>
            <a:r>
              <a:rPr lang="cs-CZ" err="1"/>
              <a:t>lobortis</a:t>
            </a:r>
            <a:r>
              <a:rPr lang="cs-CZ"/>
              <a:t> </a:t>
            </a:r>
            <a:r>
              <a:rPr lang="cs-CZ" err="1"/>
              <a:t>nisl</a:t>
            </a:r>
            <a:r>
              <a:rPr lang="cs-CZ"/>
              <a:t> </a:t>
            </a:r>
            <a:r>
              <a:rPr lang="cs-CZ" err="1"/>
              <a:t>ut</a:t>
            </a:r>
            <a:r>
              <a:rPr lang="cs-CZ"/>
              <a:t> </a:t>
            </a:r>
            <a:r>
              <a:rPr lang="cs-CZ" err="1"/>
              <a:t>aliquip</a:t>
            </a:r>
            <a:r>
              <a:rPr lang="cs-CZ"/>
              <a:t> ex </a:t>
            </a:r>
            <a:r>
              <a:rPr lang="cs-CZ" err="1"/>
              <a:t>ea</a:t>
            </a:r>
            <a:r>
              <a:rPr lang="cs-CZ"/>
              <a:t> </a:t>
            </a:r>
            <a:r>
              <a:rPr lang="cs-CZ" err="1"/>
              <a:t>commodo</a:t>
            </a:r>
            <a:r>
              <a:rPr lang="cs-CZ"/>
              <a:t> </a:t>
            </a:r>
            <a:r>
              <a:rPr lang="cs-CZ" err="1"/>
              <a:t>consequat</a:t>
            </a:r>
            <a:r>
              <a:rPr lang="cs-CZ"/>
              <a:t>. </a:t>
            </a:r>
            <a:r>
              <a:rPr lang="cs-CZ" err="1"/>
              <a:t>Duis</a:t>
            </a:r>
            <a:r>
              <a:rPr lang="cs-CZ"/>
              <a:t> autem vel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iriure</a:t>
            </a:r>
            <a:r>
              <a:rPr lang="cs-CZ"/>
              <a:t> </a:t>
            </a:r>
            <a:r>
              <a:rPr lang="cs-CZ" err="1"/>
              <a:t>dolor</a:t>
            </a:r>
            <a:r>
              <a:rPr lang="cs-CZ"/>
              <a:t> in </a:t>
            </a:r>
            <a:r>
              <a:rPr lang="cs-CZ" err="1"/>
              <a:t>hendrerit</a:t>
            </a:r>
            <a:r>
              <a:rPr lang="cs-CZ"/>
              <a:t> in </a:t>
            </a:r>
            <a:r>
              <a:rPr lang="cs-CZ" err="1"/>
              <a:t>vulputate</a:t>
            </a:r>
            <a:r>
              <a:rPr lang="cs-CZ"/>
              <a:t> </a:t>
            </a:r>
            <a:r>
              <a:rPr lang="cs-CZ" err="1"/>
              <a:t>velit</a:t>
            </a:r>
            <a:r>
              <a:rPr lang="cs-CZ"/>
              <a:t> </a:t>
            </a:r>
            <a:r>
              <a:rPr lang="cs-CZ" err="1"/>
              <a:t>esse</a:t>
            </a:r>
            <a:r>
              <a:rPr lang="cs-CZ"/>
              <a:t> </a:t>
            </a:r>
            <a:r>
              <a:rPr lang="cs-CZ" err="1"/>
              <a:t>molestie</a:t>
            </a:r>
            <a:r>
              <a:rPr lang="cs-CZ"/>
              <a:t> </a:t>
            </a:r>
            <a:r>
              <a:rPr lang="cs-CZ" err="1"/>
              <a:t>consequat</a:t>
            </a:r>
            <a:r>
              <a:rPr lang="cs-CZ"/>
              <a:t>, vel </a:t>
            </a:r>
            <a:r>
              <a:rPr lang="cs-CZ" err="1"/>
              <a:t>illum</a:t>
            </a:r>
            <a:r>
              <a:rPr lang="cs-CZ"/>
              <a:t> </a:t>
            </a:r>
            <a:r>
              <a:rPr lang="cs-CZ" err="1"/>
              <a:t>dolore</a:t>
            </a:r>
            <a:r>
              <a:rPr lang="cs-CZ"/>
              <a:t> </a:t>
            </a:r>
            <a:r>
              <a:rPr lang="cs-CZ" err="1"/>
              <a:t>eu</a:t>
            </a:r>
            <a:r>
              <a:rPr lang="cs-CZ"/>
              <a:t> </a:t>
            </a:r>
            <a:r>
              <a:rPr lang="cs-CZ" err="1"/>
              <a:t>feugiat</a:t>
            </a:r>
            <a:r>
              <a:rPr lang="cs-CZ"/>
              <a:t> </a:t>
            </a:r>
            <a:r>
              <a:rPr lang="cs-CZ" err="1"/>
              <a:t>nulla</a:t>
            </a:r>
            <a:r>
              <a:rPr lang="cs-CZ"/>
              <a:t> </a:t>
            </a:r>
            <a:r>
              <a:rPr lang="cs-CZ" err="1"/>
              <a:t>facilisis</a:t>
            </a:r>
            <a:r>
              <a:rPr lang="cs-CZ"/>
              <a:t> </a:t>
            </a:r>
            <a:r>
              <a:rPr lang="cs-CZ" err="1"/>
              <a:t>at</a:t>
            </a:r>
            <a:r>
              <a:rPr lang="cs-CZ"/>
              <a:t> vero </a:t>
            </a:r>
            <a:r>
              <a:rPr lang="cs-CZ" err="1"/>
              <a:t>eros</a:t>
            </a:r>
            <a:r>
              <a:rPr lang="cs-CZ"/>
              <a:t> et </a:t>
            </a:r>
            <a:r>
              <a:rPr lang="cs-CZ" err="1"/>
              <a:t>accumsan</a:t>
            </a:r>
            <a:r>
              <a:rPr lang="cs-CZ"/>
              <a:t> et </a:t>
            </a:r>
            <a:r>
              <a:rPr lang="cs-CZ" err="1"/>
              <a:t>iusto</a:t>
            </a:r>
            <a:r>
              <a:rPr lang="cs-CZ"/>
              <a:t> </a:t>
            </a:r>
            <a:r>
              <a:rPr lang="cs-CZ" err="1"/>
              <a:t>odio</a:t>
            </a:r>
            <a:r>
              <a:rPr lang="cs-CZ"/>
              <a:t> </a:t>
            </a:r>
            <a:r>
              <a:rPr lang="cs-CZ" err="1"/>
              <a:t>dignissim</a:t>
            </a:r>
            <a:r>
              <a:rPr lang="cs-CZ"/>
              <a:t> qui </a:t>
            </a:r>
            <a:r>
              <a:rPr lang="cs-CZ" err="1"/>
              <a:t>blandit</a:t>
            </a:r>
            <a:r>
              <a:rPr lang="cs-CZ"/>
              <a:t> </a:t>
            </a:r>
            <a:r>
              <a:rPr lang="cs-CZ" err="1"/>
              <a:t>praesent</a:t>
            </a:r>
            <a:r>
              <a:rPr lang="cs-CZ"/>
              <a:t> </a:t>
            </a:r>
            <a:r>
              <a:rPr lang="cs-CZ" err="1"/>
              <a:t>luptatum</a:t>
            </a:r>
            <a:r>
              <a:rPr lang="cs-CZ"/>
              <a:t> </a:t>
            </a:r>
            <a:r>
              <a:rPr lang="cs-CZ" err="1"/>
              <a:t>zzril</a:t>
            </a:r>
            <a:r>
              <a:rPr lang="cs-CZ"/>
              <a:t> </a:t>
            </a:r>
            <a:r>
              <a:rPr lang="cs-CZ" err="1"/>
              <a:t>delenit</a:t>
            </a:r>
            <a:r>
              <a:rPr lang="cs-CZ"/>
              <a:t> </a:t>
            </a:r>
            <a:r>
              <a:rPr lang="cs-CZ" err="1"/>
              <a:t>augue</a:t>
            </a:r>
            <a:r>
              <a:rPr lang="cs-CZ"/>
              <a:t> </a:t>
            </a:r>
            <a:r>
              <a:rPr lang="cs-CZ" err="1"/>
              <a:t>duis</a:t>
            </a:r>
            <a:r>
              <a:rPr lang="cs-CZ"/>
              <a:t> </a:t>
            </a:r>
            <a:r>
              <a:rPr lang="cs-CZ" err="1"/>
              <a:t>dolore</a:t>
            </a:r>
            <a:r>
              <a:rPr lang="cs-CZ"/>
              <a:t> </a:t>
            </a:r>
            <a:r>
              <a:rPr lang="cs-CZ" err="1"/>
              <a:t>te</a:t>
            </a:r>
            <a:r>
              <a:rPr lang="cs-CZ"/>
              <a:t> </a:t>
            </a:r>
            <a:r>
              <a:rPr lang="cs-CZ" err="1"/>
              <a:t>feugait</a:t>
            </a:r>
            <a:r>
              <a:rPr lang="cs-CZ"/>
              <a:t> </a:t>
            </a:r>
            <a:r>
              <a:rPr lang="cs-CZ" err="1"/>
              <a:t>nulla</a:t>
            </a:r>
            <a:r>
              <a:rPr lang="cs-CZ"/>
              <a:t> </a:t>
            </a:r>
            <a:r>
              <a:rPr lang="cs-CZ" err="1"/>
              <a:t>facilisi</a:t>
            </a:r>
            <a:r>
              <a:rPr lang="cs-CZ"/>
              <a:t>.</a:t>
            </a:r>
          </a:p>
        </p:txBody>
      </p:sp>
      <p:sp>
        <p:nvSpPr>
          <p:cNvPr id="9" name="Zástupný text 33">
            <a:extLst>
              <a:ext uri="{FF2B5EF4-FFF2-40B4-BE49-F238E27FC236}">
                <a16:creationId xmlns:a16="http://schemas.microsoft.com/office/drawing/2014/main" id="{C69D5200-4D60-1740-BF1D-72DEB3C6FE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476" y="6139295"/>
            <a:ext cx="2391151" cy="34617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buNone/>
              <a:defRPr sz="1500" b="1" spc="0" baseline="0">
                <a:solidFill>
                  <a:srgbClr val="003C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28" indent="0">
              <a:buNone/>
              <a:defRPr/>
            </a:lvl2pPr>
          </a:lstStyle>
          <a:p>
            <a:pPr lvl="0"/>
            <a:r>
              <a:rPr lang="cs-CZ" err="1"/>
              <a:t>fajnova.cz</a:t>
            </a:r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CBEA2A7-C54D-9A42-9D40-91E7C5872E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5733288"/>
            <a:ext cx="1870194" cy="11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90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CE0229-285E-17EB-B54F-60A88167EC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F5B9686-C13B-BFC6-607A-611CF557F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B2D6F4-F539-78C5-BE12-87A6A286E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6879-7C42-4F3A-9CF5-811B017512A4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DC4943-31F3-7E17-F426-5D1D1FFE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303CF4-A3AA-D9EB-8864-9E793FFC9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1DEC-EFDC-4AFE-8945-68852553BC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043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E54842-9DB8-82AD-7A6F-249D0479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36759B-78CF-E850-9B0E-33E2F30A4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A0DB14-5745-A1AD-823F-E161ECE7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6879-7C42-4F3A-9CF5-811B017512A4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D6C662-E8EF-4EB2-23F0-62EA0F264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A6C5D7-CB54-33F8-2B1F-DA34E6D18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1DEC-EFDC-4AFE-8945-68852553BC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241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AC653D-20DB-1938-81AB-1069CFC92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57DA87-55D0-C891-DA93-56C12A7CD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A00DC1-5FB1-3083-73F3-F4D72B89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6879-7C42-4F3A-9CF5-811B017512A4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B39817-7D4C-6C91-93A6-6A05D6889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D9D3A6-9277-DFA7-DC05-6BA49B11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1DEC-EFDC-4AFE-8945-68852553BC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637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DC0DAC-1931-D029-8111-E78FF1EBF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3B1983-E442-09ED-1174-25010AF3F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98AE40-2C4B-3305-62F8-905EB8763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FCD9F0-B3D1-80BD-76E3-14A2F0958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6879-7C42-4F3A-9CF5-811B017512A4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2334770-9E40-D050-ECEF-A0DF6EFDD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F780A4-E3EB-AF59-1903-5EF83EC0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1DEC-EFDC-4AFE-8945-68852553BC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716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BEF98E-5A53-914B-6580-90564BA28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87EC67-17A9-37AD-1A3C-5CE8B617C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419FB31-9373-55C9-6E54-D63E66849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061557D-9652-2FC7-2F8E-C3D6E44505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3986CFA-7AAD-0949-C488-0E6656335D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060C161-912D-22E0-87F1-2B9A224C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6879-7C42-4F3A-9CF5-811B017512A4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7C5E7B7-1103-729A-B1CE-0894E153B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133EBB4-B582-83A6-5D81-5650C38C8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1DEC-EFDC-4AFE-8945-68852553BC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775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47317D-237F-BAEB-B122-72D0D8119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ADD6B63-F985-408E-2A54-4FA165A0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6879-7C42-4F3A-9CF5-811B017512A4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A988071-B336-6620-3940-9B535C0C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A19974F-49D6-83E4-5A50-FB70C35B5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1DEC-EFDC-4AFE-8945-68852553BC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5465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23AC97F-E287-2CB6-ACD4-B7F0C4345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6879-7C42-4F3A-9CF5-811B017512A4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4C45F31-6AF2-EB20-6779-9798E4DE2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1B951D-D112-DFC5-63F6-889B15C7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1DEC-EFDC-4AFE-8945-68852553BC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658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3B4B25-F144-0590-812A-FEEC6EDA4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E05F3E-F2B9-87EE-A5AD-1FDCBFEC2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8E498C-89EA-2964-499F-25C8543B2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7AC728-9306-9F18-F4BB-99C045290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6879-7C42-4F3A-9CF5-811B017512A4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2B06FCF-7A47-3522-BC58-B580C394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FB8326D-1C7E-C2CD-32F5-3E2484F8F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1DEC-EFDC-4AFE-8945-68852553BC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885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75784D-D65E-A52A-CDB6-F5ADC07BC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8B6345F-D1D5-8F66-1596-42782EE7E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681B660-6E92-E1DF-3F15-EDD39D065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B05622B-2D0A-1446-E67E-9F0559169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6879-7C42-4F3A-9CF5-811B017512A4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A9CD58-C395-3DF9-C5EA-C5661534A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FA65902-1D5F-8C18-D8AA-22D528C7C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1DEC-EFDC-4AFE-8945-68852553BC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526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42D29-EFC9-5714-2CF7-4CBB93F8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DE9D803-BC56-A63D-8025-99A71D871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AB3360-3AB6-15E2-AD87-8A010BF5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6879-7C42-4F3A-9CF5-811B017512A4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2B59FC-A21D-7875-6A57-46C2B342E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E7E058-46EA-2F97-9B7A-8E357D373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1DEC-EFDC-4AFE-8945-68852553BC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770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6B795C-FE53-6F68-0BEA-1C3D0C8108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5ACA6D-9BF8-AEBC-4A1C-90F115C96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2C6D53-429B-BF0D-C1DF-093B05CE1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6879-7C42-4F3A-9CF5-811B017512A4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DE58BA-FBD0-D1CD-58DB-B343EE19E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EF1A61-04C0-F061-9C20-C99923A23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A1DEC-EFDC-4AFE-8945-68852553BC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326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CA34-A5D8-47C0-A001-54BEEF37CB1F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B17-A77B-4698-999B-85292DE7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9475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CA34-A5D8-47C0-A001-54BEEF37CB1F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B17-A77B-4698-999B-85292DE7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9939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CA34-A5D8-47C0-A001-54BEEF37CB1F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B17-A77B-4698-999B-85292DE7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352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CA34-A5D8-47C0-A001-54BEEF37CB1F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B17-A77B-4698-999B-85292DE7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657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CA34-A5D8-47C0-A001-54BEEF37CB1F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B17-A77B-4698-999B-85292DE7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6476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CA34-A5D8-47C0-A001-54BEEF37CB1F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B17-A77B-4698-999B-85292DE7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521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CA34-A5D8-47C0-A001-54BEEF37CB1F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B17-A77B-4698-999B-85292DE7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835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CA34-A5D8-47C0-A001-54BEEF37CB1F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B17-A77B-4698-999B-85292DE7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6902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CA34-A5D8-47C0-A001-54BEEF37CB1F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B17-A77B-4698-999B-85292DE7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843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CA34-A5D8-47C0-A001-54BEEF37CB1F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B17-A77B-4698-999B-85292DE7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549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CA34-A5D8-47C0-A001-54BEEF37CB1F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B17-A77B-4698-999B-85292DE7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647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C1A7EF3-F3C9-6B75-701C-35A9871CF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7BA1937-2793-06D7-EF8C-5AE8C90AD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18FFF2-CEE3-C47B-C176-7FF10CC22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76879-7C42-4F3A-9CF5-811B017512A4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9331E5-4CE3-9016-3166-DC627251C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300CC7-7772-0708-95A5-429A9BFD5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A1DEC-EFDC-4AFE-8945-68852553BC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01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4CA34-A5D8-47C0-A001-54BEEF37CB1F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55B17-A77B-4698-999B-85292DE7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342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fif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0F87A49-8B67-EDC4-51BD-4DE405B86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328" y="0"/>
            <a:ext cx="5378623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F236B4E-48A0-D503-7217-B21A8294B1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07"/>
          <a:stretch/>
        </p:blipFill>
        <p:spPr>
          <a:xfrm>
            <a:off x="-1615588" y="-22485"/>
            <a:ext cx="8428966" cy="177759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C56E151-A0D0-D907-08AC-DB4FC2ED57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129"/>
          <a:stretch/>
        </p:blipFill>
        <p:spPr>
          <a:xfrm>
            <a:off x="0" y="224853"/>
            <a:ext cx="5674140" cy="1197033"/>
          </a:xfrm>
          <a:prstGeom prst="rect">
            <a:avLst/>
          </a:prstGeom>
        </p:spPr>
      </p:pic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0EC89655-EBC5-A0CC-264A-19F5D12C4D35}"/>
              </a:ext>
            </a:extLst>
          </p:cNvPr>
          <p:cNvSpPr txBox="1">
            <a:spLocks/>
          </p:cNvSpPr>
          <p:nvPr/>
        </p:nvSpPr>
        <p:spPr>
          <a:xfrm>
            <a:off x="294251" y="2225100"/>
            <a:ext cx="6519127" cy="17775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indent="0" algn="l" defTabSz="914400" rtl="0" eaLnBrk="1" latinLnBrk="0" hangingPunct="1">
              <a:lnSpc>
                <a:spcPts val="6000"/>
              </a:lnSpc>
              <a:buNone/>
              <a:defRPr sz="6000" b="1" kern="1200" spc="-70" baseline="0">
                <a:solidFill>
                  <a:srgbClr val="003C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sz="4800" dirty="0"/>
              <a:t>Oživení centra města</a:t>
            </a:r>
          </a:p>
          <a:p>
            <a:pPr>
              <a:lnSpc>
                <a:spcPct val="100000"/>
              </a:lnSpc>
            </a:pPr>
            <a:r>
              <a:rPr lang="cs-CZ" sz="3600" b="0" dirty="0">
                <a:solidFill>
                  <a:srgbClr val="00ACCF"/>
                </a:solidFill>
              </a:rPr>
              <a:t>PS Metropolitní spolupráce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C2EB514-C5E4-E2F0-DDE2-C36AA9CAF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533" y="6008155"/>
            <a:ext cx="2179121" cy="268365"/>
          </a:xfrm>
          <a:prstGeom prst="rect">
            <a:avLst/>
          </a:prstGeom>
        </p:spPr>
      </p:pic>
      <p:sp>
        <p:nvSpPr>
          <p:cNvPr id="13" name="Zástupný text 33">
            <a:extLst>
              <a:ext uri="{FF2B5EF4-FFF2-40B4-BE49-F238E27FC236}">
                <a16:creationId xmlns:a16="http://schemas.microsoft.com/office/drawing/2014/main" id="{1797DDF3-A4B3-08BB-B1CF-49EF5649231E}"/>
              </a:ext>
            </a:extLst>
          </p:cNvPr>
          <p:cNvSpPr txBox="1">
            <a:spLocks/>
          </p:cNvSpPr>
          <p:nvPr/>
        </p:nvSpPr>
        <p:spPr>
          <a:xfrm>
            <a:off x="-337278" y="5949526"/>
            <a:ext cx="2051876" cy="3269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indent="0" algn="r" defTabSz="914400" rtl="0" eaLnBrk="1" latinLnBrk="0" hangingPunct="1">
              <a:lnSpc>
                <a:spcPts val="2400"/>
              </a:lnSpc>
              <a:buNone/>
              <a:defRPr sz="2000" b="1" kern="1200" spc="0" baseline="0">
                <a:solidFill>
                  <a:srgbClr val="003C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fajnova.cz</a:t>
            </a:r>
          </a:p>
        </p:txBody>
      </p:sp>
      <p:sp>
        <p:nvSpPr>
          <p:cNvPr id="14" name="Zástupný text 33">
            <a:extLst>
              <a:ext uri="{FF2B5EF4-FFF2-40B4-BE49-F238E27FC236}">
                <a16:creationId xmlns:a16="http://schemas.microsoft.com/office/drawing/2014/main" id="{D22056E6-6278-E72D-C14A-EA5A976A8AC0}"/>
              </a:ext>
            </a:extLst>
          </p:cNvPr>
          <p:cNvSpPr txBox="1">
            <a:spLocks/>
          </p:cNvSpPr>
          <p:nvPr/>
        </p:nvSpPr>
        <p:spPr>
          <a:xfrm>
            <a:off x="398834" y="4628349"/>
            <a:ext cx="6299820" cy="695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indent="0" algn="ctr" defTabSz="914400" rtl="0" eaLnBrk="1" latinLnBrk="0" hangingPunct="1">
              <a:lnSpc>
                <a:spcPts val="2800"/>
              </a:lnSpc>
              <a:buNone/>
              <a:defRPr sz="2400" b="0" kern="1200" spc="0" baseline="0">
                <a:solidFill>
                  <a:srgbClr val="00AC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i="1" dirty="0">
                <a:solidFill>
                  <a:srgbClr val="003C69"/>
                </a:solidFill>
              </a:rPr>
              <a:t>30. září 2025</a:t>
            </a:r>
          </a:p>
          <a:p>
            <a:pPr algn="r"/>
            <a:r>
              <a:rPr lang="cs-CZ" i="1" dirty="0">
                <a:solidFill>
                  <a:srgbClr val="003C69"/>
                </a:solidFill>
              </a:rPr>
              <a:t>Jan Horák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74477-0CD6-99CC-AA01-5E8AC1BC3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33">
            <a:extLst>
              <a:ext uri="{FF2B5EF4-FFF2-40B4-BE49-F238E27FC236}">
                <a16:creationId xmlns:a16="http://schemas.microsoft.com/office/drawing/2014/main" id="{94077F4B-2B73-412C-5DA9-8EE9422F3B5C}"/>
              </a:ext>
            </a:extLst>
          </p:cNvPr>
          <p:cNvSpPr txBox="1">
            <a:spLocks/>
          </p:cNvSpPr>
          <p:nvPr/>
        </p:nvSpPr>
        <p:spPr>
          <a:xfrm>
            <a:off x="9468197" y="6402804"/>
            <a:ext cx="2609112" cy="180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indent="0" algn="r" defTabSz="914400" rtl="0" eaLnBrk="1" latinLnBrk="0" hangingPunct="1">
              <a:lnSpc>
                <a:spcPts val="2400"/>
              </a:lnSpc>
              <a:buNone/>
              <a:defRPr sz="2000" b="1" kern="1200" spc="0" baseline="0">
                <a:solidFill>
                  <a:srgbClr val="003C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fajnova.cz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7637CE6-686E-DCC1-B28E-E487229F35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37279" y="5743067"/>
            <a:ext cx="2493836" cy="149961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6B13130-1C96-CAB6-740B-3859E0603050}"/>
              </a:ext>
            </a:extLst>
          </p:cNvPr>
          <p:cNvSpPr txBox="1">
            <a:spLocks/>
          </p:cNvSpPr>
          <p:nvPr/>
        </p:nvSpPr>
        <p:spPr>
          <a:xfrm>
            <a:off x="93786" y="464969"/>
            <a:ext cx="12098214" cy="108899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rgbClr val="003C69"/>
                </a:solidFill>
                <a:latin typeface="Arial"/>
                <a:cs typeface="Arial"/>
              </a:rPr>
              <a:t>Cíl 2 – Oživit centrum města – Typová opatření</a:t>
            </a:r>
            <a:endParaRPr lang="cs-CZ" dirty="0">
              <a:solidFill>
                <a:srgbClr val="000000"/>
              </a:solidFill>
              <a:latin typeface="Calibri Light"/>
              <a:ea typeface="+mj-lt"/>
              <a:cs typeface="Calibri Ligh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7FD2E43-8564-9A81-FEFA-96659F974AA8}"/>
              </a:ext>
            </a:extLst>
          </p:cNvPr>
          <p:cNvSpPr txBox="1"/>
          <p:nvPr/>
        </p:nvSpPr>
        <p:spPr>
          <a:xfrm>
            <a:off x="283464" y="1247856"/>
            <a:ext cx="1132553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kvalitní a </a:t>
            </a: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funkční veřejný prostor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podpora </a:t>
            </a: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malých městských zásahů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centru města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vylepšení fyzického stavu </a:t>
            </a: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přestupních bodů a vstupních bran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odstranění prostorových bariér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mezi centrem a okolními městskými částmi a jejich </a:t>
            </a: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propojení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walkabilita</a:t>
            </a: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centra města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TCM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podpora místních podnikatelů + gastronomická a maloobchodní destinace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podpora fungování </a:t>
            </a: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podvečerní a noční ekonomiky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kulturní akce a otevírací hodiny podniků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podpora pro malé obchody, restaurace, kavárny a podnikatele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dočasné využívání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prázdných prostorů, nemovitostí a proluk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podpora </a:t>
            </a: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živého umění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ulicích a centru města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podpora </a:t>
            </a: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bydlení v centru města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vytvoření vícejazyčného </a:t>
            </a: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orientačního a informačního systému</a:t>
            </a:r>
          </a:p>
        </p:txBody>
      </p:sp>
    </p:spTree>
    <p:extLst>
      <p:ext uri="{BB962C8B-B14F-4D97-AF65-F5344CB8AC3E}">
        <p14:creationId xmlns:p14="http://schemas.microsoft.com/office/powerpoint/2010/main" val="2592833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D2D59-8F0E-4955-5509-90B2C9A2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33">
            <a:extLst>
              <a:ext uri="{FF2B5EF4-FFF2-40B4-BE49-F238E27FC236}">
                <a16:creationId xmlns:a16="http://schemas.microsoft.com/office/drawing/2014/main" id="{CE6F3A95-8201-DACB-7FC1-A6E6E1421BC5}"/>
              </a:ext>
            </a:extLst>
          </p:cNvPr>
          <p:cNvSpPr txBox="1">
            <a:spLocks/>
          </p:cNvSpPr>
          <p:nvPr/>
        </p:nvSpPr>
        <p:spPr>
          <a:xfrm>
            <a:off x="9468197" y="6402804"/>
            <a:ext cx="2609112" cy="180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indent="0" algn="r" defTabSz="914400" rtl="0" eaLnBrk="1" latinLnBrk="0" hangingPunct="1">
              <a:lnSpc>
                <a:spcPts val="2400"/>
              </a:lnSpc>
              <a:buNone/>
              <a:defRPr sz="2000" b="1" kern="1200" spc="0" baseline="0">
                <a:solidFill>
                  <a:srgbClr val="003C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fajnova.cz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4A6A08A-61EC-FFBB-B706-CEC4F07C6F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37279" y="5743067"/>
            <a:ext cx="2493836" cy="149961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B5A7C31-4DB5-3AF8-8504-975E1CAD3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952" y="0"/>
            <a:ext cx="7644095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CBB1BAA-CDA7-4F9C-019C-39BBB7421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572" y="5180729"/>
            <a:ext cx="7906853" cy="156231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4EDC034-1C1D-1530-CCBC-2A4982E99579}"/>
              </a:ext>
            </a:extLst>
          </p:cNvPr>
          <p:cNvSpPr txBox="1"/>
          <p:nvPr/>
        </p:nvSpPr>
        <p:spPr>
          <a:xfrm>
            <a:off x="7927848" y="4811397"/>
            <a:ext cx="341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+ Výstavba a modernizace bydlení</a:t>
            </a:r>
          </a:p>
        </p:txBody>
      </p:sp>
    </p:spTree>
    <p:extLst>
      <p:ext uri="{BB962C8B-B14F-4D97-AF65-F5344CB8AC3E}">
        <p14:creationId xmlns:p14="http://schemas.microsoft.com/office/powerpoint/2010/main" val="2423277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450FF42-277E-F578-D91E-E09F9F22D1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37279" y="5743067"/>
            <a:ext cx="2493836" cy="1499616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5EF2D410-617A-1546-C52A-7AE1B15ED171}"/>
              </a:ext>
            </a:extLst>
          </p:cNvPr>
          <p:cNvSpPr txBox="1">
            <a:spLocks/>
          </p:cNvSpPr>
          <p:nvPr/>
        </p:nvSpPr>
        <p:spPr>
          <a:xfrm>
            <a:off x="92483" y="99209"/>
            <a:ext cx="12098214" cy="108899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rgbClr val="003C69"/>
                </a:solidFill>
                <a:latin typeface="Arial"/>
                <a:cs typeface="Arial"/>
              </a:rPr>
              <a:t>Ukazatele úspěchu / indikátory / </a:t>
            </a:r>
            <a:r>
              <a:rPr lang="cs-CZ" sz="4000" b="1" dirty="0" err="1">
                <a:solidFill>
                  <a:srgbClr val="003C69"/>
                </a:solidFill>
                <a:latin typeface="Arial"/>
                <a:cs typeface="Arial"/>
              </a:rPr>
              <a:t>KPIs</a:t>
            </a:r>
            <a:endParaRPr lang="cs-CZ" dirty="0">
              <a:solidFill>
                <a:srgbClr val="000000"/>
              </a:solidFill>
              <a:latin typeface="Calibri Light"/>
              <a:ea typeface="+mj-lt"/>
              <a:cs typeface="Calibri Light"/>
            </a:endParaRPr>
          </a:p>
          <a:p>
            <a:endParaRPr lang="cs-CZ" sz="4000" b="1" dirty="0">
              <a:solidFill>
                <a:srgbClr val="003C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B7416C7-3E08-A673-E1B6-A1FFBF83E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793" y="915383"/>
            <a:ext cx="8433064" cy="5814883"/>
          </a:xfrm>
          <a:prstGeom prst="rect">
            <a:avLst/>
          </a:prstGeom>
        </p:spPr>
      </p:pic>
      <p:pic>
        <p:nvPicPr>
          <p:cNvPr id="3" name="Obrázek 2" descr="Obsah obrázku text, Písmo,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99DF5224-00CD-F363-AFEE-D4A865773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9" y="2345752"/>
            <a:ext cx="2460370" cy="246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58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Obrázek 4">
            <a:extLst>
              <a:ext uri="{FF2B5EF4-FFF2-40B4-BE49-F238E27FC236}">
                <a16:creationId xmlns:a16="http://schemas.microsoft.com/office/drawing/2014/main" id="{2BAD1ECF-2B82-ECD7-FB63-7583184FB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"/>
            <a:ext cx="12192000" cy="686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9C7038A-D208-79E2-A079-3EDC652283DD}"/>
              </a:ext>
            </a:extLst>
          </p:cNvPr>
          <p:cNvSpPr/>
          <p:nvPr/>
        </p:nvSpPr>
        <p:spPr>
          <a:xfrm>
            <a:off x="4023360" y="1133856"/>
            <a:ext cx="4050792" cy="19202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C3B5F8-58A5-31D2-1B2E-663AB54F9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plakát, design&#10;&#10;Obsah generovaný pomocí AI může být nesprávný.">
            <a:extLst>
              <a:ext uri="{FF2B5EF4-FFF2-40B4-BE49-F238E27FC236}">
                <a16:creationId xmlns:a16="http://schemas.microsoft.com/office/drawing/2014/main" id="{36CD0266-A860-07CD-41FA-621B628A5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427" y="643467"/>
            <a:ext cx="3899745" cy="5571066"/>
          </a:xfrm>
          <a:prstGeom prst="rect">
            <a:avLst/>
          </a:prstGeom>
        </p:spPr>
      </p:pic>
      <p:pic>
        <p:nvPicPr>
          <p:cNvPr id="6" name="Obrázek 5" descr="Obsah obrázku text, snímek obrazovky, strom&#10;&#10;Obsah generovaný pomocí AI může být nesprávný.">
            <a:extLst>
              <a:ext uri="{FF2B5EF4-FFF2-40B4-BE49-F238E27FC236}">
                <a16:creationId xmlns:a16="http://schemas.microsoft.com/office/drawing/2014/main" id="{05D66048-1919-EFA3-3607-1020A842C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934" y="643467"/>
            <a:ext cx="394152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71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0C747-5F31-C11A-62D1-D34F5DFF7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F5A37A2-B067-668C-D4BF-826C3096D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527" y="60889"/>
            <a:ext cx="10138970" cy="20567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5EC97A2-EE1D-487C-A65B-AEA66DD45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527" y="2117678"/>
            <a:ext cx="9944652" cy="477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06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18BF4-C2A0-27DA-D01A-0254B121E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3F5A0F8-132C-08C6-111A-8D31B57B0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97" y="93442"/>
            <a:ext cx="10631384" cy="36295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8A759C8-4C70-35CC-5977-226E3E5DA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97" y="3630705"/>
            <a:ext cx="10659963" cy="177189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FCAE895-AEFD-83A4-79D2-B68A8957A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29" y="5402602"/>
            <a:ext cx="10583752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3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F9C82-4B78-937A-5EA9-80D094C08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2E41237-A98D-D326-6757-113CB5783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08" y="1015180"/>
            <a:ext cx="10631384" cy="20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32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venku, strom, obloha, území&#10;&#10;Popis byl vytvořen automaticky">
            <a:extLst>
              <a:ext uri="{FF2B5EF4-FFF2-40B4-BE49-F238E27FC236}">
                <a16:creationId xmlns:a16="http://schemas.microsoft.com/office/drawing/2014/main" id="{964A0A1F-474E-5E69-C6AD-91FD3E5A2F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r="16625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122" name="Picture 2" descr="Obsah obrázku venku, obloha, strom, mrak&#10;&#10;Popis byl vytvořen automaticky">
            <a:extLst>
              <a:ext uri="{FF2B5EF4-FFF2-40B4-BE49-F238E27FC236}">
                <a16:creationId xmlns:a16="http://schemas.microsoft.com/office/drawing/2014/main" id="{ED73392D-054F-5662-5EF4-C8949E499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6" b="-4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65FFD730-9562-040B-AC29-CE56D4D2346F}"/>
              </a:ext>
            </a:extLst>
          </p:cNvPr>
          <p:cNvSpPr txBox="1"/>
          <p:nvPr/>
        </p:nvSpPr>
        <p:spPr>
          <a:xfrm>
            <a:off x="480215" y="6043241"/>
            <a:ext cx="7208364" cy="482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cs-CZ" sz="3734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Náměstí dr. E. Beneše</a:t>
            </a:r>
            <a:endParaRPr lang="en-US" sz="3734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2693603-0DA3-312A-13BF-FB3C304C1EDC}"/>
              </a:ext>
            </a:extLst>
          </p:cNvPr>
          <p:cNvSpPr txBox="1"/>
          <p:nvPr/>
        </p:nvSpPr>
        <p:spPr>
          <a:xfrm>
            <a:off x="35781" y="5544684"/>
            <a:ext cx="6390657" cy="60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8"/>
              </a:lnSpc>
            </a:pPr>
            <a:r>
              <a:rPr lang="cs-CZ" sz="6756" b="1" spc="-770" dirty="0">
                <a:solidFill>
                  <a:srgbClr val="FFFFFF"/>
                </a:solidFill>
                <a:latin typeface="Gotham 1 Bold"/>
                <a:ea typeface="Gotham 1 Bold"/>
                <a:cs typeface="Gotham 1 Bold"/>
                <a:sym typeface="Gotham 1 Bold"/>
              </a:rPr>
              <a:t>VEŘEJNÝ PROSTOR</a:t>
            </a:r>
            <a:endParaRPr lang="en-US" sz="6756" b="1" spc="-770" dirty="0">
              <a:solidFill>
                <a:srgbClr val="FFFFFF"/>
              </a:solidFill>
              <a:latin typeface="Gotham 1 Bold"/>
              <a:ea typeface="Gotham 1 Bold"/>
              <a:cs typeface="Gotham 1 Bold"/>
              <a:sym typeface="Gotham 1 Bold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323F843E-3C46-F9E8-8300-5BEC4A9094C7}"/>
              </a:ext>
            </a:extLst>
          </p:cNvPr>
          <p:cNvSpPr/>
          <p:nvPr/>
        </p:nvSpPr>
        <p:spPr>
          <a:xfrm>
            <a:off x="9639617" y="228600"/>
            <a:ext cx="1976311" cy="240893"/>
          </a:xfrm>
          <a:custGeom>
            <a:avLst/>
            <a:gdLst/>
            <a:ahLst/>
            <a:cxnLst/>
            <a:rect l="l" t="t" r="r" b="b"/>
            <a:pathLst>
              <a:path w="2964466" h="361340">
                <a:moveTo>
                  <a:pt x="0" y="0"/>
                </a:moveTo>
                <a:lnTo>
                  <a:pt x="2964466" y="0"/>
                </a:lnTo>
                <a:lnTo>
                  <a:pt x="2964466" y="361340"/>
                </a:lnTo>
                <a:lnTo>
                  <a:pt x="0" y="361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 sz="1200"/>
          </a:p>
        </p:txBody>
      </p:sp>
      <p:pic>
        <p:nvPicPr>
          <p:cNvPr id="8" name="Obrázek 7" descr="Obsah obrázku venku, mrak, obloha, strom&#10;&#10;Obsah generovaný pomocí AI může být nesprávný.">
            <a:extLst>
              <a:ext uri="{FF2B5EF4-FFF2-40B4-BE49-F238E27FC236}">
                <a16:creationId xmlns:a16="http://schemas.microsoft.com/office/drawing/2014/main" id="{1031C3F1-0611-AB67-56ED-FA3596CEF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31" y="3575304"/>
            <a:ext cx="4664419" cy="310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3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D2242C-4F90-9B5A-0AF3-5E7730D52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oblečení, výjev, venku, osoba&#10;&#10;Obsah generovaný pomocí AI může být nesprávný.">
            <a:extLst>
              <a:ext uri="{FF2B5EF4-FFF2-40B4-BE49-F238E27FC236}">
                <a16:creationId xmlns:a16="http://schemas.microsoft.com/office/drawing/2014/main" id="{2F4C20BE-8713-7DCA-E3B2-3D6A78F33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9" r="-2" b="6423"/>
          <a:stretch>
            <a:fillRect/>
          </a:stretch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6" name="Obrázek 15" descr="Obsah obrázku venku, boty, oblečení, osoba&#10;&#10;Obsah generovaný pomocí AI může být nesprávný.">
            <a:extLst>
              <a:ext uri="{FF2B5EF4-FFF2-40B4-BE49-F238E27FC236}">
                <a16:creationId xmlns:a16="http://schemas.microsoft.com/office/drawing/2014/main" id="{0EE7C256-4AED-A522-EAFA-B63B100D9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435"/>
          <a:stretch>
            <a:fillRect/>
          </a:stretch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8" name="Obrázek 17" descr="Obsah obrázku venku, obloha, boty, oblečení&#10;&#10;Obsah generovaný pomocí AI může být nesprávný.">
            <a:extLst>
              <a:ext uri="{FF2B5EF4-FFF2-40B4-BE49-F238E27FC236}">
                <a16:creationId xmlns:a16="http://schemas.microsoft.com/office/drawing/2014/main" id="{28BFCB67-015E-3376-6775-84CF9FBF8F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6" r="2" b="16862"/>
          <a:stretch>
            <a:fillRect/>
          </a:stretch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Obrázek 9" descr="Obsah obrázku oblečení, venku, muž, osoba&#10;&#10;Obsah generovaný pomocí AI může být nesprávný.">
            <a:extLst>
              <a:ext uri="{FF2B5EF4-FFF2-40B4-BE49-F238E27FC236}">
                <a16:creationId xmlns:a16="http://schemas.microsoft.com/office/drawing/2014/main" id="{D81ADEA9-8B88-70FE-149E-1D3C7577F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-2" b="19855"/>
          <a:stretch>
            <a:fillRect/>
          </a:stretch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F76E31F3-694A-5C9E-290C-7AF88B24D12A}"/>
              </a:ext>
            </a:extLst>
          </p:cNvPr>
          <p:cNvSpPr txBox="1"/>
          <p:nvPr/>
        </p:nvSpPr>
        <p:spPr>
          <a:xfrm>
            <a:off x="5995190" y="2864393"/>
            <a:ext cx="7208364" cy="482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cs-CZ" sz="3600" b="1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Havlíčkovo nábřeží, Malá Kodaň</a:t>
            </a:r>
            <a:endParaRPr lang="en-US" sz="3600" b="1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</p:spTree>
    <p:extLst>
      <p:ext uri="{BB962C8B-B14F-4D97-AF65-F5344CB8AC3E}">
        <p14:creationId xmlns:p14="http://schemas.microsoft.com/office/powerpoint/2010/main" val="2341208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1">
            <a:extLst>
              <a:ext uri="{FF2B5EF4-FFF2-40B4-BE49-F238E27FC236}">
                <a16:creationId xmlns:a16="http://schemas.microsoft.com/office/drawing/2014/main" id="{3E12E7E2-0B64-9655-1C7A-DEF76AE6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7" y="0"/>
            <a:ext cx="6867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 descr="Obsah obrázku oblečení, boty, osoba, budova&#10;&#10;Popis byl vytvořen automaticky">
            <a:extLst>
              <a:ext uri="{FF2B5EF4-FFF2-40B4-BE49-F238E27FC236}">
                <a16:creationId xmlns:a16="http://schemas.microsoft.com/office/drawing/2014/main" id="{08E5BB6F-A1B4-364B-3F00-E40CC5E92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847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816A4-61CC-2306-866C-22B97B451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venku, budova, okno, obloha&#10;&#10;Obsah generovaný pomocí AI může být nesprávný.">
            <a:extLst>
              <a:ext uri="{FF2B5EF4-FFF2-40B4-BE49-F238E27FC236}">
                <a16:creationId xmlns:a16="http://schemas.microsoft.com/office/drawing/2014/main" id="{C95A0AA1-59B5-5C70-A866-0D68D7B3D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7315200" cy="54864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B919A34-D53F-1AC5-BF0A-9ED9F2A8F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0"/>
            <a:ext cx="4887126" cy="6858000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19597F7F-E062-2B16-F4D5-9C1291936C35}"/>
              </a:ext>
            </a:extLst>
          </p:cNvPr>
          <p:cNvSpPr txBox="1"/>
          <p:nvPr/>
        </p:nvSpPr>
        <p:spPr>
          <a:xfrm>
            <a:off x="2389730" y="5609370"/>
            <a:ext cx="6390657" cy="60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8"/>
              </a:lnSpc>
            </a:pPr>
            <a:r>
              <a:rPr lang="cs-CZ" sz="6756" b="1" spc="-770" dirty="0" err="1">
                <a:solidFill>
                  <a:srgbClr val="FFFFFF"/>
                </a:solidFill>
                <a:latin typeface="Gotham 1 Bold"/>
                <a:ea typeface="Gotham 1 Bold"/>
                <a:cs typeface="Gotham 1 Bold"/>
                <a:sym typeface="Gotham 1 Bold"/>
              </a:rPr>
              <a:t>Walkability</a:t>
            </a:r>
            <a:endParaRPr lang="en-US" sz="6756" b="1" spc="-770" dirty="0">
              <a:solidFill>
                <a:srgbClr val="FFFFFF"/>
              </a:solidFill>
              <a:latin typeface="Gotham 1 Bold"/>
              <a:ea typeface="Gotham 1 Bold"/>
              <a:cs typeface="Gotham 1 Bold"/>
              <a:sym typeface="Gotham 1 Bold"/>
            </a:endParaRPr>
          </a:p>
        </p:txBody>
      </p:sp>
    </p:spTree>
    <p:extLst>
      <p:ext uri="{BB962C8B-B14F-4D97-AF65-F5344CB8AC3E}">
        <p14:creationId xmlns:p14="http://schemas.microsoft.com/office/powerpoint/2010/main" val="3737876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1" b="-7637"/>
            </a:stretch>
          </a:blipFill>
        </p:spPr>
        <p:txBody>
          <a:bodyPr/>
          <a:lstStyle/>
          <a:p>
            <a:endParaRPr lang="cs-CZ" sz="1200"/>
          </a:p>
        </p:txBody>
      </p:sp>
      <p:sp>
        <p:nvSpPr>
          <p:cNvPr id="3" name="TextBox 3"/>
          <p:cNvSpPr txBox="1"/>
          <p:nvPr/>
        </p:nvSpPr>
        <p:spPr>
          <a:xfrm>
            <a:off x="364441" y="5888514"/>
            <a:ext cx="8625316" cy="482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cs-CZ" sz="3734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Revitalizace Sadu</a:t>
            </a:r>
            <a:r>
              <a:rPr lang="en-US" sz="3734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DR. MILAD</a:t>
            </a:r>
            <a:r>
              <a:rPr lang="cs-CZ" sz="3734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Y</a:t>
            </a:r>
            <a:r>
              <a:rPr lang="en-US" sz="3734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HORÁKOV</a:t>
            </a:r>
            <a:r>
              <a:rPr lang="cs-CZ" sz="3734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É</a:t>
            </a:r>
            <a:endParaRPr lang="en-US" sz="3734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529889" y="6172200"/>
            <a:ext cx="1976311" cy="240893"/>
          </a:xfrm>
          <a:custGeom>
            <a:avLst/>
            <a:gdLst/>
            <a:ahLst/>
            <a:cxnLst/>
            <a:rect l="l" t="t" r="r" b="b"/>
            <a:pathLst>
              <a:path w="2964466" h="361340">
                <a:moveTo>
                  <a:pt x="0" y="0"/>
                </a:moveTo>
                <a:lnTo>
                  <a:pt x="2964466" y="0"/>
                </a:lnTo>
                <a:lnTo>
                  <a:pt x="2964466" y="361340"/>
                </a:lnTo>
                <a:lnTo>
                  <a:pt x="0" y="361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 sz="1200"/>
          </a:p>
        </p:txBody>
      </p:sp>
      <p:sp>
        <p:nvSpPr>
          <p:cNvPr id="5" name="TextBox 5"/>
          <p:cNvSpPr txBox="1"/>
          <p:nvPr/>
        </p:nvSpPr>
        <p:spPr>
          <a:xfrm>
            <a:off x="508770" y="6281460"/>
            <a:ext cx="8336659" cy="39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</a:pPr>
            <a:endParaRPr sz="1200"/>
          </a:p>
        </p:txBody>
      </p:sp>
      <p:grpSp>
        <p:nvGrpSpPr>
          <p:cNvPr id="7" name="Group 7"/>
          <p:cNvGrpSpPr/>
          <p:nvPr/>
        </p:nvGrpSpPr>
        <p:grpSpPr>
          <a:xfrm>
            <a:off x="685800" y="5056991"/>
            <a:ext cx="5587231" cy="1112626"/>
            <a:chOff x="0" y="619125"/>
            <a:chExt cx="11174461" cy="2225252"/>
          </a:xfrm>
        </p:grpSpPr>
        <p:sp>
          <p:nvSpPr>
            <p:cNvPr id="8" name="TextBox 8"/>
            <p:cNvSpPr txBox="1"/>
            <p:nvPr/>
          </p:nvSpPr>
          <p:spPr>
            <a:xfrm>
              <a:off x="0" y="619125"/>
              <a:ext cx="11174461" cy="1240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36"/>
                </a:lnSpc>
              </a:pPr>
              <a:endParaRPr lang="en-US" sz="6958" b="1" spc="-793" dirty="0">
                <a:solidFill>
                  <a:srgbClr val="FFFFFF"/>
                </a:solidFill>
                <a:latin typeface="Gotham 1 Bold"/>
                <a:ea typeface="Gotham 1 Bold"/>
                <a:cs typeface="Gotham 1 Bold"/>
                <a:sym typeface="Gotham 1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282171"/>
              <a:ext cx="11174461" cy="562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7"/>
                </a:lnSpc>
              </a:pPr>
              <a:endParaRPr sz="1200"/>
            </a:p>
          </p:txBody>
        </p:sp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58B77DC5-7C51-F184-6CD4-6385AD4C10A7}"/>
              </a:ext>
            </a:extLst>
          </p:cNvPr>
          <p:cNvSpPr txBox="1"/>
          <p:nvPr/>
        </p:nvSpPr>
        <p:spPr>
          <a:xfrm>
            <a:off x="-353470" y="5497619"/>
            <a:ext cx="6390657" cy="60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8"/>
              </a:lnSpc>
            </a:pPr>
            <a:r>
              <a:rPr lang="cs-CZ" sz="6756" b="1" spc="-770" dirty="0">
                <a:solidFill>
                  <a:srgbClr val="FFFFFF"/>
                </a:solidFill>
                <a:latin typeface="Gotham 1 Bold"/>
                <a:ea typeface="Gotham 1 Bold"/>
                <a:cs typeface="Gotham 1 Bold"/>
                <a:sym typeface="Gotham 1 Bold"/>
              </a:rPr>
              <a:t>PARKY A ZELEŇ</a:t>
            </a:r>
            <a:endParaRPr lang="en-US" sz="6756" b="1" spc="-770" dirty="0">
              <a:solidFill>
                <a:srgbClr val="FFFFFF"/>
              </a:solidFill>
              <a:latin typeface="Gotham 1 Bold"/>
              <a:ea typeface="Gotham 1 Bold"/>
              <a:cs typeface="Gotham 1 Bold"/>
              <a:sym typeface="Gotham 1 Bold"/>
            </a:endParaRPr>
          </a:p>
        </p:txBody>
      </p:sp>
    </p:spTree>
    <p:extLst>
      <p:ext uri="{BB962C8B-B14F-4D97-AF65-F5344CB8AC3E}">
        <p14:creationId xmlns:p14="http://schemas.microsoft.com/office/powerpoint/2010/main" val="397812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0DD08-90C8-2550-22CD-2E6CCF316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E29EEA89-1041-9AB0-37AA-17064C328FE9}"/>
              </a:ext>
            </a:extLst>
          </p:cNvPr>
          <p:cNvSpPr txBox="1"/>
          <p:nvPr/>
        </p:nvSpPr>
        <p:spPr>
          <a:xfrm>
            <a:off x="364441" y="5888514"/>
            <a:ext cx="8625316" cy="482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cs-CZ" sz="3734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Revitalizace Sadu</a:t>
            </a:r>
            <a:r>
              <a:rPr lang="en-US" sz="3734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DR. MILAD</a:t>
            </a:r>
            <a:r>
              <a:rPr lang="cs-CZ" sz="3734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Y</a:t>
            </a:r>
            <a:r>
              <a:rPr lang="en-US" sz="3734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HORÁKOV</a:t>
            </a:r>
            <a:r>
              <a:rPr lang="cs-CZ" sz="3734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É</a:t>
            </a:r>
            <a:endParaRPr lang="en-US" sz="3734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DB53930-AA5D-03A7-4C48-26C1F4FE523F}"/>
              </a:ext>
            </a:extLst>
          </p:cNvPr>
          <p:cNvSpPr/>
          <p:nvPr/>
        </p:nvSpPr>
        <p:spPr>
          <a:xfrm>
            <a:off x="9529889" y="6172200"/>
            <a:ext cx="1976311" cy="240893"/>
          </a:xfrm>
          <a:custGeom>
            <a:avLst/>
            <a:gdLst/>
            <a:ahLst/>
            <a:cxnLst/>
            <a:rect l="l" t="t" r="r" b="b"/>
            <a:pathLst>
              <a:path w="2964466" h="361340">
                <a:moveTo>
                  <a:pt x="0" y="0"/>
                </a:moveTo>
                <a:lnTo>
                  <a:pt x="2964466" y="0"/>
                </a:lnTo>
                <a:lnTo>
                  <a:pt x="2964466" y="361340"/>
                </a:lnTo>
                <a:lnTo>
                  <a:pt x="0" y="361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 sz="120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7A7716E-8499-7A94-A107-81BB8CE56A9D}"/>
              </a:ext>
            </a:extLst>
          </p:cNvPr>
          <p:cNvSpPr txBox="1"/>
          <p:nvPr/>
        </p:nvSpPr>
        <p:spPr>
          <a:xfrm>
            <a:off x="508770" y="6281460"/>
            <a:ext cx="8336659" cy="39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</a:pPr>
            <a:endParaRPr sz="120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E0525AB9-BDCF-6079-FA28-9A56CF3C6251}"/>
              </a:ext>
            </a:extLst>
          </p:cNvPr>
          <p:cNvGrpSpPr/>
          <p:nvPr/>
        </p:nvGrpSpPr>
        <p:grpSpPr>
          <a:xfrm>
            <a:off x="685800" y="5056991"/>
            <a:ext cx="5587231" cy="1112626"/>
            <a:chOff x="0" y="619125"/>
            <a:chExt cx="11174461" cy="2225252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1E3D2FC-B1CB-E93D-26C2-917CD803AA4D}"/>
                </a:ext>
              </a:extLst>
            </p:cNvPr>
            <p:cNvSpPr txBox="1"/>
            <p:nvPr/>
          </p:nvSpPr>
          <p:spPr>
            <a:xfrm>
              <a:off x="0" y="619125"/>
              <a:ext cx="11174461" cy="1240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36"/>
                </a:lnSpc>
              </a:pPr>
              <a:endParaRPr lang="en-US" sz="6958" b="1" spc="-793" dirty="0">
                <a:solidFill>
                  <a:srgbClr val="FFFFFF"/>
                </a:solidFill>
                <a:latin typeface="Gotham 1 Bold"/>
                <a:ea typeface="Gotham 1 Bold"/>
                <a:cs typeface="Gotham 1 Bold"/>
                <a:sym typeface="Gotham 1 Bold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436363B-63CB-6222-613B-2A1BCEDA1DFC}"/>
                </a:ext>
              </a:extLst>
            </p:cNvPr>
            <p:cNvSpPr txBox="1"/>
            <p:nvPr/>
          </p:nvSpPr>
          <p:spPr>
            <a:xfrm>
              <a:off x="0" y="2282171"/>
              <a:ext cx="11174461" cy="562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7"/>
                </a:lnSpc>
              </a:pPr>
              <a:endParaRPr sz="1200"/>
            </a:p>
          </p:txBody>
        </p:sp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8CF4DF30-C783-BE1D-7C94-0D33578E6759}"/>
              </a:ext>
            </a:extLst>
          </p:cNvPr>
          <p:cNvSpPr txBox="1"/>
          <p:nvPr/>
        </p:nvSpPr>
        <p:spPr>
          <a:xfrm>
            <a:off x="-353470" y="5497619"/>
            <a:ext cx="6390657" cy="60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8"/>
              </a:lnSpc>
            </a:pPr>
            <a:r>
              <a:rPr lang="cs-CZ" sz="6756" b="1" spc="-770" dirty="0">
                <a:solidFill>
                  <a:srgbClr val="FFFFFF"/>
                </a:solidFill>
                <a:latin typeface="Gotham 1 Bold"/>
                <a:ea typeface="Gotham 1 Bold"/>
                <a:cs typeface="Gotham 1 Bold"/>
                <a:sym typeface="Gotham 1 Bold"/>
              </a:rPr>
              <a:t>PARKY A ZELEŇ</a:t>
            </a:r>
            <a:endParaRPr lang="en-US" sz="6756" b="1" spc="-770" dirty="0">
              <a:solidFill>
                <a:srgbClr val="FFFFFF"/>
              </a:solidFill>
              <a:latin typeface="Gotham 1 Bold"/>
              <a:ea typeface="Gotham 1 Bold"/>
              <a:cs typeface="Gotham 1 Bold"/>
              <a:sym typeface="Gotham 1 Bold"/>
            </a:endParaRPr>
          </a:p>
        </p:txBody>
      </p:sp>
      <p:pic>
        <p:nvPicPr>
          <p:cNvPr id="15" name="Obrázek 14" descr="Obsah obrázku venku, Letecké snímkování, strom, budova&#10;&#10;Obsah generovaný pomocí AI může být nesprávný.">
            <a:extLst>
              <a:ext uri="{FF2B5EF4-FFF2-40B4-BE49-F238E27FC236}">
                <a16:creationId xmlns:a16="http://schemas.microsoft.com/office/drawing/2014/main" id="{0F5D44DE-3CC5-2FE2-4DF5-3D6CA9A98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80" y="0"/>
            <a:ext cx="10325100" cy="6883400"/>
          </a:xfrm>
          <a:prstGeom prst="rect">
            <a:avLst/>
          </a:prstGeom>
        </p:spPr>
      </p:pic>
      <p:pic>
        <p:nvPicPr>
          <p:cNvPr id="19" name="Obrázek 18" descr="Obsah obrázku venku, obloha, strom, silnice&#10;&#10;Obsah generovaný pomocí AI může být nesprávný.">
            <a:extLst>
              <a:ext uri="{FF2B5EF4-FFF2-40B4-BE49-F238E27FC236}">
                <a16:creationId xmlns:a16="http://schemas.microsoft.com/office/drawing/2014/main" id="{E41ECF2F-667F-DF77-5F4D-9D7D1C7FB3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8" y="2913406"/>
            <a:ext cx="3457420" cy="3457420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55D512EC-8643-48D5-F241-D1A2A98D0914}"/>
              </a:ext>
            </a:extLst>
          </p:cNvPr>
          <p:cNvSpPr txBox="1"/>
          <p:nvPr/>
        </p:nvSpPr>
        <p:spPr>
          <a:xfrm>
            <a:off x="8070166" y="5715620"/>
            <a:ext cx="8625316" cy="482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cs-CZ" sz="3734" b="1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Černá louka</a:t>
            </a:r>
            <a:endParaRPr lang="en-US" sz="3734" b="1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4F04A975-C53C-3B55-26BA-4EB9ED2A19E6}"/>
              </a:ext>
            </a:extLst>
          </p:cNvPr>
          <p:cNvSpPr/>
          <p:nvPr/>
        </p:nvSpPr>
        <p:spPr>
          <a:xfrm>
            <a:off x="1113324" y="6520614"/>
            <a:ext cx="1976311" cy="240893"/>
          </a:xfrm>
          <a:custGeom>
            <a:avLst/>
            <a:gdLst/>
            <a:ahLst/>
            <a:cxnLst/>
            <a:rect l="l" t="t" r="r" b="b"/>
            <a:pathLst>
              <a:path w="2964466" h="361340">
                <a:moveTo>
                  <a:pt x="0" y="0"/>
                </a:moveTo>
                <a:lnTo>
                  <a:pt x="2964466" y="0"/>
                </a:lnTo>
                <a:lnTo>
                  <a:pt x="2964466" y="361340"/>
                </a:lnTo>
                <a:lnTo>
                  <a:pt x="0" y="361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 sz="1200"/>
          </a:p>
        </p:txBody>
      </p:sp>
    </p:spTree>
    <p:extLst>
      <p:ext uri="{BB962C8B-B14F-4D97-AF65-F5344CB8AC3E}">
        <p14:creationId xmlns:p14="http://schemas.microsoft.com/office/powerpoint/2010/main" val="2586262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cs-CZ" sz="1200"/>
          </a:p>
        </p:txBody>
      </p:sp>
      <p:sp>
        <p:nvSpPr>
          <p:cNvPr id="3" name="TextBox 3"/>
          <p:cNvSpPr txBox="1"/>
          <p:nvPr/>
        </p:nvSpPr>
        <p:spPr>
          <a:xfrm>
            <a:off x="1072917" y="5269681"/>
            <a:ext cx="7208364" cy="482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3734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NOVÉ LAUBY</a:t>
            </a:r>
          </a:p>
        </p:txBody>
      </p:sp>
      <p:sp>
        <p:nvSpPr>
          <p:cNvPr id="4" name="Freeform 4"/>
          <p:cNvSpPr/>
          <p:nvPr/>
        </p:nvSpPr>
        <p:spPr>
          <a:xfrm>
            <a:off x="9529889" y="6172200"/>
            <a:ext cx="1976311" cy="240893"/>
          </a:xfrm>
          <a:custGeom>
            <a:avLst/>
            <a:gdLst/>
            <a:ahLst/>
            <a:cxnLst/>
            <a:rect l="l" t="t" r="r" b="b"/>
            <a:pathLst>
              <a:path w="2964466" h="361340">
                <a:moveTo>
                  <a:pt x="0" y="0"/>
                </a:moveTo>
                <a:lnTo>
                  <a:pt x="2964466" y="0"/>
                </a:lnTo>
                <a:lnTo>
                  <a:pt x="2964466" y="361340"/>
                </a:lnTo>
                <a:lnTo>
                  <a:pt x="0" y="361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 sz="1200"/>
          </a:p>
        </p:txBody>
      </p:sp>
      <p:sp>
        <p:nvSpPr>
          <p:cNvPr id="5" name="TextBox 5"/>
          <p:cNvSpPr txBox="1"/>
          <p:nvPr/>
        </p:nvSpPr>
        <p:spPr>
          <a:xfrm>
            <a:off x="508770" y="6662460"/>
            <a:ext cx="8336659" cy="39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</a:pPr>
            <a:endParaRPr sz="1200"/>
          </a:p>
        </p:txBody>
      </p:sp>
      <p:grpSp>
        <p:nvGrpSpPr>
          <p:cNvPr id="6" name="Group 6"/>
          <p:cNvGrpSpPr/>
          <p:nvPr/>
        </p:nvGrpSpPr>
        <p:grpSpPr>
          <a:xfrm>
            <a:off x="685800" y="4721621"/>
            <a:ext cx="5829905" cy="1572362"/>
            <a:chOff x="0" y="590551"/>
            <a:chExt cx="11659810" cy="3144724"/>
          </a:xfrm>
        </p:grpSpPr>
        <p:sp>
          <p:nvSpPr>
            <p:cNvPr id="7" name="TextBox 7"/>
            <p:cNvSpPr txBox="1"/>
            <p:nvPr/>
          </p:nvSpPr>
          <p:spPr>
            <a:xfrm>
              <a:off x="0" y="590551"/>
              <a:ext cx="11659810" cy="12044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91"/>
                </a:lnSpc>
              </a:pPr>
              <a:r>
                <a:rPr lang="cs-CZ" sz="6709" b="1" spc="-765" dirty="0">
                  <a:solidFill>
                    <a:srgbClr val="FFFFFF"/>
                  </a:solidFill>
                  <a:latin typeface="Gotham 1 Bold"/>
                  <a:ea typeface="Gotham 1 Bold"/>
                  <a:cs typeface="Gotham 1 Bold"/>
                  <a:sym typeface="Gotham 1 Bold"/>
                </a:rPr>
                <a:t>BYDLENÍ</a:t>
              </a:r>
              <a:endParaRPr lang="en-US" sz="6709" b="1" spc="-765" dirty="0">
                <a:solidFill>
                  <a:srgbClr val="FFFFFF"/>
                </a:solidFill>
                <a:latin typeface="Gotham 1 Bold"/>
                <a:ea typeface="Gotham 1 Bold"/>
                <a:cs typeface="Gotham 1 Bold"/>
                <a:sym typeface="Gotham 1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192305"/>
              <a:ext cx="11659810" cy="542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99"/>
                </a:lnSpc>
              </a:pPr>
              <a:endParaRPr sz="1200"/>
            </a:p>
          </p:txBody>
        </p:sp>
      </p:grpSp>
    </p:spTree>
    <p:extLst>
      <p:ext uri="{BB962C8B-B14F-4D97-AF65-F5344CB8AC3E}">
        <p14:creationId xmlns:p14="http://schemas.microsoft.com/office/powerpoint/2010/main" val="2294355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30415" y="0"/>
            <a:ext cx="17252830" cy="6858000"/>
          </a:xfrm>
          <a:custGeom>
            <a:avLst/>
            <a:gdLst/>
            <a:ahLst/>
            <a:cxnLst/>
            <a:rect l="l" t="t" r="r" b="b"/>
            <a:pathLst>
              <a:path w="25879245" h="10287000">
                <a:moveTo>
                  <a:pt x="0" y="0"/>
                </a:moveTo>
                <a:lnTo>
                  <a:pt x="25879246" y="0"/>
                </a:lnTo>
                <a:lnTo>
                  <a:pt x="258792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 sz="1200"/>
          </a:p>
        </p:txBody>
      </p:sp>
      <p:sp>
        <p:nvSpPr>
          <p:cNvPr id="3" name="Freeform 3"/>
          <p:cNvSpPr/>
          <p:nvPr/>
        </p:nvSpPr>
        <p:spPr>
          <a:xfrm>
            <a:off x="9529889" y="6172200"/>
            <a:ext cx="1976311" cy="240893"/>
          </a:xfrm>
          <a:custGeom>
            <a:avLst/>
            <a:gdLst/>
            <a:ahLst/>
            <a:cxnLst/>
            <a:rect l="l" t="t" r="r" b="b"/>
            <a:pathLst>
              <a:path w="2964466" h="361340">
                <a:moveTo>
                  <a:pt x="0" y="0"/>
                </a:moveTo>
                <a:lnTo>
                  <a:pt x="2964466" y="0"/>
                </a:lnTo>
                <a:lnTo>
                  <a:pt x="2964466" y="361340"/>
                </a:lnTo>
                <a:lnTo>
                  <a:pt x="0" y="361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 sz="1200"/>
          </a:p>
        </p:txBody>
      </p:sp>
      <p:sp>
        <p:nvSpPr>
          <p:cNvPr id="4" name="TextBox 4"/>
          <p:cNvSpPr txBox="1"/>
          <p:nvPr/>
        </p:nvSpPr>
        <p:spPr>
          <a:xfrm>
            <a:off x="-9174221" y="6108490"/>
            <a:ext cx="14298681" cy="60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27"/>
              </a:lnSpc>
            </a:pPr>
            <a:r>
              <a:rPr lang="en-US" sz="3734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DESIGNED BY EVA JIŘIČNÁ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1" y="5748611"/>
            <a:ext cx="11433807" cy="39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</a:pPr>
            <a:endParaRPr sz="120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7B69BA44-06FA-F9EA-AC72-235DF693B28F}"/>
              </a:ext>
            </a:extLst>
          </p:cNvPr>
          <p:cNvSpPr txBox="1"/>
          <p:nvPr/>
        </p:nvSpPr>
        <p:spPr>
          <a:xfrm>
            <a:off x="685800" y="5215400"/>
            <a:ext cx="7208364" cy="95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cs-CZ" sz="3734" b="1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Věžový dům </a:t>
            </a:r>
          </a:p>
          <a:p>
            <a:pPr>
              <a:lnSpc>
                <a:spcPts val="3734"/>
              </a:lnSpc>
            </a:pPr>
            <a:r>
              <a:rPr lang="cs-CZ" sz="3734" b="1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na Ostrčilově ulici</a:t>
            </a:r>
            <a:endParaRPr lang="en-US" sz="3734" b="1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</p:spTree>
    <p:extLst>
      <p:ext uri="{BB962C8B-B14F-4D97-AF65-F5344CB8AC3E}">
        <p14:creationId xmlns:p14="http://schemas.microsoft.com/office/powerpoint/2010/main" val="395982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3F9BB-D322-97BD-D123-34540678E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684CDF6C-79A3-777A-EA91-0EC923C8AB6A}"/>
              </a:ext>
            </a:extLst>
          </p:cNvPr>
          <p:cNvSpPr/>
          <p:nvPr/>
        </p:nvSpPr>
        <p:spPr>
          <a:xfrm>
            <a:off x="9529889" y="6172200"/>
            <a:ext cx="1976311" cy="240893"/>
          </a:xfrm>
          <a:custGeom>
            <a:avLst/>
            <a:gdLst/>
            <a:ahLst/>
            <a:cxnLst/>
            <a:rect l="l" t="t" r="r" b="b"/>
            <a:pathLst>
              <a:path w="2964466" h="361340">
                <a:moveTo>
                  <a:pt x="0" y="0"/>
                </a:moveTo>
                <a:lnTo>
                  <a:pt x="2964466" y="0"/>
                </a:lnTo>
                <a:lnTo>
                  <a:pt x="2964466" y="361340"/>
                </a:lnTo>
                <a:lnTo>
                  <a:pt x="0" y="361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 sz="120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8A43AAD-3811-39F0-3639-F3A9E3021EEE}"/>
              </a:ext>
            </a:extLst>
          </p:cNvPr>
          <p:cNvSpPr txBox="1"/>
          <p:nvPr/>
        </p:nvSpPr>
        <p:spPr>
          <a:xfrm>
            <a:off x="-9174221" y="6108490"/>
            <a:ext cx="14298681" cy="60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27"/>
              </a:lnSpc>
            </a:pPr>
            <a:r>
              <a:rPr lang="en-US" sz="3734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DESIGNED BY EVA JIŘIČNÁ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C3CB802-322C-4474-F8F6-A4C6EAAB8A9C}"/>
              </a:ext>
            </a:extLst>
          </p:cNvPr>
          <p:cNvSpPr txBox="1"/>
          <p:nvPr/>
        </p:nvSpPr>
        <p:spPr>
          <a:xfrm>
            <a:off x="685801" y="5748611"/>
            <a:ext cx="11433807" cy="39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</a:pPr>
            <a:endParaRPr sz="120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54DEB60-A196-6978-FE82-1CE4DBA0B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73700" cy="689174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CA8083D-93B4-6FC2-6179-E397DA06EC89}"/>
              </a:ext>
            </a:extLst>
          </p:cNvPr>
          <p:cNvSpPr txBox="1"/>
          <p:nvPr/>
        </p:nvSpPr>
        <p:spPr>
          <a:xfrm>
            <a:off x="8222061" y="6051490"/>
            <a:ext cx="7208364" cy="482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cs-CZ" sz="3734" b="1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Rezidence Stodolní</a:t>
            </a:r>
            <a:endParaRPr lang="en-US" sz="3734" b="1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62167B4E-0E94-EE19-AA61-398E12631C9B}"/>
              </a:ext>
            </a:extLst>
          </p:cNvPr>
          <p:cNvSpPr/>
          <p:nvPr/>
        </p:nvSpPr>
        <p:spPr>
          <a:xfrm>
            <a:off x="685800" y="6310966"/>
            <a:ext cx="1976311" cy="240893"/>
          </a:xfrm>
          <a:custGeom>
            <a:avLst/>
            <a:gdLst/>
            <a:ahLst/>
            <a:cxnLst/>
            <a:rect l="l" t="t" r="r" b="b"/>
            <a:pathLst>
              <a:path w="2964466" h="361340">
                <a:moveTo>
                  <a:pt x="0" y="0"/>
                </a:moveTo>
                <a:lnTo>
                  <a:pt x="2964466" y="0"/>
                </a:lnTo>
                <a:lnTo>
                  <a:pt x="2964466" y="361340"/>
                </a:lnTo>
                <a:lnTo>
                  <a:pt x="0" y="361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 sz="1200"/>
          </a:p>
        </p:txBody>
      </p:sp>
    </p:spTree>
    <p:extLst>
      <p:ext uri="{BB962C8B-B14F-4D97-AF65-F5344CB8AC3E}">
        <p14:creationId xmlns:p14="http://schemas.microsoft.com/office/powerpoint/2010/main" val="2852756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529889" y="6172200"/>
            <a:ext cx="1976311" cy="240893"/>
          </a:xfrm>
          <a:custGeom>
            <a:avLst/>
            <a:gdLst/>
            <a:ahLst/>
            <a:cxnLst/>
            <a:rect l="l" t="t" r="r" b="b"/>
            <a:pathLst>
              <a:path w="2964466" h="361340">
                <a:moveTo>
                  <a:pt x="0" y="0"/>
                </a:moveTo>
                <a:lnTo>
                  <a:pt x="2964466" y="0"/>
                </a:lnTo>
                <a:lnTo>
                  <a:pt x="2964466" y="361340"/>
                </a:lnTo>
                <a:lnTo>
                  <a:pt x="0" y="361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 sz="1200"/>
          </a:p>
        </p:txBody>
      </p:sp>
      <p:grpSp>
        <p:nvGrpSpPr>
          <p:cNvPr id="5" name="Group 5"/>
          <p:cNvGrpSpPr/>
          <p:nvPr/>
        </p:nvGrpSpPr>
        <p:grpSpPr>
          <a:xfrm>
            <a:off x="-1837944" y="4471775"/>
            <a:ext cx="14987471" cy="5309722"/>
            <a:chOff x="0" y="-7775067"/>
            <a:chExt cx="29974940" cy="10619444"/>
          </a:xfrm>
        </p:grpSpPr>
        <p:sp>
          <p:nvSpPr>
            <p:cNvPr id="6" name="TextBox 6"/>
            <p:cNvSpPr txBox="1"/>
            <p:nvPr/>
          </p:nvSpPr>
          <p:spPr>
            <a:xfrm>
              <a:off x="18800479" y="-7775067"/>
              <a:ext cx="11174461" cy="1240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36"/>
                </a:lnSpc>
              </a:pPr>
              <a:r>
                <a:rPr lang="cs-CZ" sz="6958" b="1" spc="-793" dirty="0">
                  <a:solidFill>
                    <a:srgbClr val="FFFFFF"/>
                  </a:solidFill>
                  <a:latin typeface="Gotham 1 Bold"/>
                  <a:ea typeface="Gotham 1 Bold"/>
                  <a:cs typeface="Gotham 1 Bold"/>
                  <a:sym typeface="Gotham 1 Bold"/>
                </a:rPr>
                <a:t>PROPOJENÍ</a:t>
              </a:r>
              <a:endParaRPr lang="en-US" sz="6958" b="1" spc="-793" dirty="0">
                <a:solidFill>
                  <a:srgbClr val="FFFFFF"/>
                </a:solidFill>
                <a:latin typeface="Gotham 1 Bold"/>
                <a:ea typeface="Gotham 1 Bold"/>
                <a:cs typeface="Gotham 1 Bold"/>
                <a:sym typeface="Gotham 1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282171"/>
              <a:ext cx="11174461" cy="562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7"/>
                </a:lnSpc>
              </a:pPr>
              <a:endParaRPr sz="1200"/>
            </a:p>
          </p:txBody>
        </p:sp>
      </p:grpSp>
      <p:pic>
        <p:nvPicPr>
          <p:cNvPr id="12" name="Obrázek 11" descr="Obsah obrázku mapa, text, Plán&#10;&#10;Obsah generovaný pomocí AI může být nesprávný.">
            <a:extLst>
              <a:ext uri="{FF2B5EF4-FFF2-40B4-BE49-F238E27FC236}">
                <a16:creationId xmlns:a16="http://schemas.microsoft.com/office/drawing/2014/main" id="{6ACEDD59-E14C-2655-5F0B-04BC26E5B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690"/>
            <a:ext cx="12140588" cy="584461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FFE629E-A656-EF91-37E3-A33DBEA9C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16" y="245097"/>
            <a:ext cx="3053171" cy="2154712"/>
          </a:xfrm>
          <a:prstGeom prst="rect">
            <a:avLst/>
          </a:prstGeom>
        </p:spPr>
      </p:pic>
      <p:pic>
        <p:nvPicPr>
          <p:cNvPr id="18" name="Obrázek 17" descr="Obsah obrázku venku, obloha, budova, strom&#10;&#10;Obsah generovaný pomocí AI může být nesprávný.">
            <a:extLst>
              <a:ext uri="{FF2B5EF4-FFF2-40B4-BE49-F238E27FC236}">
                <a16:creationId xmlns:a16="http://schemas.microsoft.com/office/drawing/2014/main" id="{84044B9D-8B5E-FA49-91FC-1283C4D3E5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34" y="4562572"/>
            <a:ext cx="2900153" cy="2050330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id="{1383CAA0-E6AE-217D-102E-A918C1DD6D26}"/>
              </a:ext>
            </a:extLst>
          </p:cNvPr>
          <p:cNvSpPr txBox="1"/>
          <p:nvPr/>
        </p:nvSpPr>
        <p:spPr>
          <a:xfrm>
            <a:off x="386013" y="5548894"/>
            <a:ext cx="5829905" cy="60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1"/>
              </a:lnSpc>
            </a:pPr>
            <a:r>
              <a:rPr lang="cs-CZ" sz="6709" b="1" spc="-765" dirty="0">
                <a:latin typeface="Gotham 1 Bold"/>
                <a:ea typeface="Gotham 1 Bold"/>
                <a:cs typeface="Gotham 1 Bold"/>
                <a:sym typeface="Gotham 1 Bold"/>
              </a:rPr>
              <a:t>PROPOJENÍ</a:t>
            </a:r>
            <a:endParaRPr lang="en-US" sz="6709" b="1" spc="-765" dirty="0">
              <a:latin typeface="Gotham 1 Bold"/>
              <a:ea typeface="Gotham 1 Bold"/>
              <a:cs typeface="Gotham 1 Bold"/>
              <a:sym typeface="Gotham 1 Bold"/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2A38D8DB-E6A9-68B0-F2B4-44FCF707E52F}"/>
              </a:ext>
            </a:extLst>
          </p:cNvPr>
          <p:cNvSpPr txBox="1"/>
          <p:nvPr/>
        </p:nvSpPr>
        <p:spPr>
          <a:xfrm>
            <a:off x="1143335" y="5969097"/>
            <a:ext cx="7208364" cy="482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cs-CZ" sz="3734" dirty="0">
                <a:latin typeface="Montserrat Extra-Bold"/>
                <a:ea typeface="Montserrat Extra-Bold"/>
                <a:cs typeface="Montserrat Extra-Bold"/>
                <a:sym typeface="Montserrat Extra-Bold"/>
              </a:rPr>
              <a:t>Pod Žofinkou</a:t>
            </a:r>
            <a:endParaRPr lang="en-US" sz="3734" dirty="0"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</p:spTree>
    <p:extLst>
      <p:ext uri="{BB962C8B-B14F-4D97-AF65-F5344CB8AC3E}">
        <p14:creationId xmlns:p14="http://schemas.microsoft.com/office/powerpoint/2010/main" val="4002023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99" b="-16719"/>
            </a:stretch>
          </a:blipFill>
        </p:spPr>
        <p:txBody>
          <a:bodyPr/>
          <a:lstStyle/>
          <a:p>
            <a:endParaRPr lang="cs-CZ" sz="1200" dirty="0"/>
          </a:p>
        </p:txBody>
      </p:sp>
      <p:sp>
        <p:nvSpPr>
          <p:cNvPr id="3" name="TextBox 3"/>
          <p:cNvSpPr txBox="1"/>
          <p:nvPr/>
        </p:nvSpPr>
        <p:spPr>
          <a:xfrm>
            <a:off x="1451744" y="5526759"/>
            <a:ext cx="15021446" cy="62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7"/>
              </a:lnSpc>
              <a:spcBef>
                <a:spcPct val="0"/>
              </a:spcBef>
            </a:pPr>
            <a:r>
              <a:rPr lang="cs-CZ" sz="3734" b="1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Historická budova jatek</a:t>
            </a:r>
            <a:endParaRPr lang="en-US" sz="3734" b="1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646913" y="6172200"/>
            <a:ext cx="1976311" cy="240893"/>
          </a:xfrm>
          <a:custGeom>
            <a:avLst/>
            <a:gdLst/>
            <a:ahLst/>
            <a:cxnLst/>
            <a:rect l="l" t="t" r="r" b="b"/>
            <a:pathLst>
              <a:path w="2964466" h="361340">
                <a:moveTo>
                  <a:pt x="0" y="0"/>
                </a:moveTo>
                <a:lnTo>
                  <a:pt x="2964466" y="0"/>
                </a:lnTo>
                <a:lnTo>
                  <a:pt x="2964466" y="361340"/>
                </a:lnTo>
                <a:lnTo>
                  <a:pt x="0" y="361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 sz="1200"/>
          </a:p>
        </p:txBody>
      </p:sp>
      <p:grpSp>
        <p:nvGrpSpPr>
          <p:cNvPr id="5" name="Group 5"/>
          <p:cNvGrpSpPr/>
          <p:nvPr/>
        </p:nvGrpSpPr>
        <p:grpSpPr>
          <a:xfrm>
            <a:off x="508769" y="5049384"/>
            <a:ext cx="6390658" cy="1056445"/>
            <a:chOff x="-2" y="643899"/>
            <a:chExt cx="12781315" cy="2112890"/>
          </a:xfrm>
        </p:grpSpPr>
        <p:sp>
          <p:nvSpPr>
            <p:cNvPr id="6" name="TextBox 6"/>
            <p:cNvSpPr txBox="1"/>
            <p:nvPr/>
          </p:nvSpPr>
          <p:spPr>
            <a:xfrm>
              <a:off x="-2" y="643899"/>
              <a:ext cx="12781313" cy="1207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8"/>
                </a:lnSpc>
              </a:pPr>
              <a:endParaRPr lang="en-US" sz="6756" b="1" spc="-770" dirty="0">
                <a:solidFill>
                  <a:srgbClr val="FFFFFF"/>
                </a:solidFill>
                <a:latin typeface="Gotham 1 Bold"/>
                <a:ea typeface="Gotham 1 Bold"/>
                <a:cs typeface="Gotham 1 Bold"/>
                <a:sym typeface="Gotham 1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213819"/>
              <a:ext cx="12781313" cy="542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5"/>
                </a:lnSpc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307975" y="667897"/>
            <a:ext cx="3931526" cy="62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69"/>
              </a:lnSpc>
            </a:pPr>
            <a:r>
              <a:rPr lang="cs-CZ" sz="2632" dirty="0">
                <a:solidFill>
                  <a:srgbClr val="505050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Finalista ceny </a:t>
            </a:r>
            <a:r>
              <a:rPr lang="en-US" sz="2632" dirty="0">
                <a:solidFill>
                  <a:srgbClr val="505050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MIES VAN DER ROHE </a:t>
            </a:r>
            <a:r>
              <a:rPr lang="cs-CZ" sz="2632" dirty="0">
                <a:solidFill>
                  <a:srgbClr val="505050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v roce 2024</a:t>
            </a:r>
            <a:endParaRPr lang="en-US" sz="2632" dirty="0">
              <a:solidFill>
                <a:srgbClr val="505050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D7B704DC-181D-2DF8-E960-7E29C70EF859}"/>
              </a:ext>
            </a:extLst>
          </p:cNvPr>
          <p:cNvSpPr txBox="1"/>
          <p:nvPr/>
        </p:nvSpPr>
        <p:spPr>
          <a:xfrm>
            <a:off x="-1525045" y="4639817"/>
            <a:ext cx="8659270" cy="11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8"/>
              </a:lnSpc>
            </a:pPr>
            <a:r>
              <a:rPr lang="cs-CZ" sz="6756" b="1" spc="-770" dirty="0">
                <a:solidFill>
                  <a:srgbClr val="FFFFFF"/>
                </a:solidFill>
                <a:latin typeface="Gotham 1 Bold"/>
                <a:ea typeface="Gotham 1 Bold"/>
                <a:cs typeface="Gotham 1 Bold"/>
                <a:sym typeface="Gotham 1 Bold"/>
              </a:rPr>
              <a:t>REVITALIZACE, </a:t>
            </a:r>
          </a:p>
          <a:p>
            <a:pPr algn="ctr">
              <a:lnSpc>
                <a:spcPts val="3918"/>
              </a:lnSpc>
            </a:pPr>
            <a:r>
              <a:rPr lang="cs-CZ" sz="6756" b="1" spc="-770" dirty="0">
                <a:solidFill>
                  <a:srgbClr val="FFFFFF"/>
                </a:solidFill>
                <a:latin typeface="Gotham 1 Bold"/>
                <a:ea typeface="Gotham 1 Bold"/>
                <a:cs typeface="Gotham 1 Bold"/>
                <a:sym typeface="Gotham 1 Bold"/>
              </a:rPr>
              <a:t>BROWNFIELDS</a:t>
            </a:r>
            <a:endParaRPr lang="en-US" sz="6756" b="1" spc="-770" dirty="0">
              <a:solidFill>
                <a:srgbClr val="FFFFFF"/>
              </a:solidFill>
              <a:latin typeface="Gotham 1 Bold"/>
              <a:ea typeface="Gotham 1 Bold"/>
              <a:cs typeface="Gotham 1 Bold"/>
              <a:sym typeface="Gotham 1 Bold"/>
            </a:endParaRPr>
          </a:p>
        </p:txBody>
      </p:sp>
    </p:spTree>
    <p:extLst>
      <p:ext uri="{BB962C8B-B14F-4D97-AF65-F5344CB8AC3E}">
        <p14:creationId xmlns:p14="http://schemas.microsoft.com/office/powerpoint/2010/main" val="1972919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text, budova, exteriér, osoba&#10;&#10;Popis byl vytvořen automaticky">
            <a:extLst>
              <a:ext uri="{FF2B5EF4-FFF2-40B4-BE49-F238E27FC236}">
                <a16:creationId xmlns:a16="http://schemas.microsoft.com/office/drawing/2014/main" id="{8903B5F7-C397-4728-8A18-0DF198AF5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30" r="2" b="4032"/>
          <a:stretch/>
        </p:blipFill>
        <p:spPr>
          <a:xfrm>
            <a:off x="2296" y="10"/>
            <a:ext cx="7395866" cy="4470857"/>
          </a:xfrm>
          <a:prstGeom prst="rect">
            <a:avLst/>
          </a:prstGeom>
        </p:spPr>
      </p:pic>
      <p:pic>
        <p:nvPicPr>
          <p:cNvPr id="4" name="Picture 3" descr="Obsah obrázku text, osoba, interiér, strop&#10;&#10;Popis byl vytvořen automaticky">
            <a:extLst>
              <a:ext uri="{FF2B5EF4-FFF2-40B4-BE49-F238E27FC236}">
                <a16:creationId xmlns:a16="http://schemas.microsoft.com/office/drawing/2014/main" id="{FFE9E96D-1197-E30E-364C-794C4FFC6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0" r="3" b="11845"/>
          <a:stretch/>
        </p:blipFill>
        <p:spPr bwMode="auto">
          <a:xfrm>
            <a:off x="7499230" y="-2"/>
            <a:ext cx="4689052" cy="22287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Obsah obrázku exteriér, tráva, osoba, kolo&#10;&#10;Popis byl vytvořen automaticky">
            <a:extLst>
              <a:ext uri="{FF2B5EF4-FFF2-40B4-BE49-F238E27FC236}">
                <a16:creationId xmlns:a16="http://schemas.microsoft.com/office/drawing/2014/main" id="{562E3179-1FB0-877C-85D9-5469F65B7C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6" r="-3" b="15552"/>
          <a:stretch/>
        </p:blipFill>
        <p:spPr bwMode="auto">
          <a:xfrm>
            <a:off x="7499338" y="2324139"/>
            <a:ext cx="4682932" cy="21333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 descr="V:\URBACT\REFILL\Publicita_dissemination\FOTO Cooltour\IMG_0115.jpg">
            <a:extLst>
              <a:ext uri="{FF2B5EF4-FFF2-40B4-BE49-F238E27FC236}">
                <a16:creationId xmlns:a16="http://schemas.microsoft.com/office/drawing/2014/main" id="{A9215503-93A1-DDB6-0501-BBBB61F8D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7" r="3" b="15820"/>
          <a:stretch/>
        </p:blipFill>
        <p:spPr bwMode="auto">
          <a:xfrm>
            <a:off x="-3717" y="4566250"/>
            <a:ext cx="4627475" cy="22917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silnice, budova, exteriér&#10;&#10;Popis byl vytvořen automaticky">
            <a:extLst>
              <a:ext uri="{FF2B5EF4-FFF2-40B4-BE49-F238E27FC236}">
                <a16:creationId xmlns:a16="http://schemas.microsoft.com/office/drawing/2014/main" id="{80F28603-FDF2-53C6-75D9-5EF64F2FEB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215" r="1" b="10568"/>
          <a:stretch/>
        </p:blipFill>
        <p:spPr>
          <a:xfrm>
            <a:off x="4713920" y="4566250"/>
            <a:ext cx="7462341" cy="22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82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F1B16-D8C3-5414-9B90-9325DA629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mapa, diagram, atlas&#10;&#10;Obsah generovaný pomocí AI může být nesprávný.">
            <a:extLst>
              <a:ext uri="{FF2B5EF4-FFF2-40B4-BE49-F238E27FC236}">
                <a16:creationId xmlns:a16="http://schemas.microsoft.com/office/drawing/2014/main" id="{898565C7-44CF-537D-CFF9-B6F788C3DD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"/>
          <a:stretch>
            <a:fillRect/>
          </a:stretch>
        </p:blipFill>
        <p:spPr>
          <a:xfrm>
            <a:off x="138851" y="557189"/>
            <a:ext cx="5668684" cy="5743618"/>
          </a:xfrm>
          <a:prstGeom prst="rect">
            <a:avLst/>
          </a:prstGeom>
        </p:spPr>
      </p:pic>
      <p:pic>
        <p:nvPicPr>
          <p:cNvPr id="8" name="Obrázek 7" descr="Obsah obrázku mapa, text, atlas, diagram&#10;&#10;Obsah generovaný pomocí AI může být nesprávný.">
            <a:extLst>
              <a:ext uri="{FF2B5EF4-FFF2-40B4-BE49-F238E27FC236}">
                <a16:creationId xmlns:a16="http://schemas.microsoft.com/office/drawing/2014/main" id="{BD579632-C608-031D-BC76-AEA23BFA8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"/>
          <a:stretch>
            <a:fillRect/>
          </a:stretch>
        </p:blipFill>
        <p:spPr>
          <a:xfrm>
            <a:off x="6096000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00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8CE1A8-A1B5-5B9C-ECAA-7F57E64BB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 descr="Obsah obrázku text, budova, dveře, venku&#10;&#10;Obsah generovaný pomocí AI může být nesprávný.">
            <a:extLst>
              <a:ext uri="{FF2B5EF4-FFF2-40B4-BE49-F238E27FC236}">
                <a16:creationId xmlns:a16="http://schemas.microsoft.com/office/drawing/2014/main" id="{86C7EE61-FD4A-3380-3353-753BA8190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 r="-3" b="21966"/>
          <a:stretch>
            <a:fillRect/>
          </a:stretch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Obrázek 3" descr="Obsah obrázku venku, budova, text, okno&#10;&#10;Obsah generovaný pomocí AI může být nesprávný.">
            <a:extLst>
              <a:ext uri="{FF2B5EF4-FFF2-40B4-BE49-F238E27FC236}">
                <a16:creationId xmlns:a16="http://schemas.microsoft.com/office/drawing/2014/main" id="{686CF048-F1D9-7AA5-655C-A82C93290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9" b="27351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9" name="Obrázek 8" descr="Obsah obrázku budova, venku, okno, dveře&#10;&#10;Obsah generovaný pomocí AI může být nesprávný.">
            <a:extLst>
              <a:ext uri="{FF2B5EF4-FFF2-40B4-BE49-F238E27FC236}">
                <a16:creationId xmlns:a16="http://schemas.microsoft.com/office/drawing/2014/main" id="{D6A003BA-940A-3A26-144C-5724D26C5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r="12354"/>
          <a:stretch>
            <a:fillRect/>
          </a:stretch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CBA6E8D8-86F4-D4C7-0B6C-9ED3F3F41ABC}"/>
              </a:ext>
            </a:extLst>
          </p:cNvPr>
          <p:cNvSpPr txBox="1"/>
          <p:nvPr/>
        </p:nvSpPr>
        <p:spPr>
          <a:xfrm>
            <a:off x="208680" y="5058483"/>
            <a:ext cx="5413553" cy="1103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0"/>
              </a:lnSpc>
            </a:pPr>
            <a:r>
              <a:rPr lang="cs-CZ" sz="6742" b="1" spc="-768" dirty="0">
                <a:solidFill>
                  <a:srgbClr val="FFFFFF"/>
                </a:solidFill>
                <a:latin typeface="Gotham 1 Bold"/>
                <a:ea typeface="Gotham 1 Bold"/>
                <a:cs typeface="Gotham 1 Bold"/>
                <a:sym typeface="Gotham 1 Bold"/>
              </a:rPr>
              <a:t>PODNIKÁNÍ A GASTRO</a:t>
            </a:r>
            <a:endParaRPr lang="en-US" sz="6742" b="1" spc="-768" dirty="0">
              <a:solidFill>
                <a:srgbClr val="FFFFFF"/>
              </a:solidFill>
              <a:latin typeface="Gotham 1 Bold"/>
              <a:ea typeface="Gotham 1 Bold"/>
              <a:cs typeface="Gotham 1 Bold"/>
              <a:sym typeface="Gotham 1 Bold"/>
            </a:endParaRPr>
          </a:p>
        </p:txBody>
      </p:sp>
    </p:spTree>
    <p:extLst>
      <p:ext uri="{BB962C8B-B14F-4D97-AF65-F5344CB8AC3E}">
        <p14:creationId xmlns:p14="http://schemas.microsoft.com/office/powerpoint/2010/main" val="640351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3BF1C-01CD-86B2-EFC9-859AADDF0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budova, venku, území&#10;&#10;Obsah generovaný pomocí AI může být nesprávný.">
            <a:extLst>
              <a:ext uri="{FF2B5EF4-FFF2-40B4-BE49-F238E27FC236}">
                <a16:creationId xmlns:a16="http://schemas.microsoft.com/office/drawing/2014/main" id="{9682D123-076D-29C3-CFF2-247AD2A8A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B28BBA6D-0575-716F-5443-D3F547D41311}"/>
              </a:ext>
            </a:extLst>
          </p:cNvPr>
          <p:cNvSpPr txBox="1"/>
          <p:nvPr/>
        </p:nvSpPr>
        <p:spPr>
          <a:xfrm>
            <a:off x="1133229" y="623643"/>
            <a:ext cx="5413553" cy="60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0"/>
              </a:lnSpc>
            </a:pPr>
            <a:r>
              <a:rPr lang="cs-CZ" sz="6742" b="1" spc="-768" dirty="0">
                <a:solidFill>
                  <a:srgbClr val="FFFFFF"/>
                </a:solidFill>
                <a:latin typeface="Gotham 1 Bold"/>
                <a:ea typeface="Gotham 1 Bold"/>
                <a:cs typeface="Gotham 1 Bold"/>
                <a:sym typeface="Gotham 1 Bold"/>
              </a:rPr>
              <a:t>VSTUPNÍ BRÁNY</a:t>
            </a:r>
            <a:endParaRPr lang="en-US" sz="6742" b="1" spc="-768" dirty="0">
              <a:solidFill>
                <a:srgbClr val="FFFFFF"/>
              </a:solidFill>
              <a:latin typeface="Gotham 1 Bold"/>
              <a:ea typeface="Gotham 1 Bold"/>
              <a:cs typeface="Gotham 1 Bold"/>
              <a:sym typeface="Gotham 1 Bold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B47CCFA-2DD7-1410-3609-5090F12FDA8C}"/>
              </a:ext>
            </a:extLst>
          </p:cNvPr>
          <p:cNvSpPr txBox="1"/>
          <p:nvPr/>
        </p:nvSpPr>
        <p:spPr>
          <a:xfrm>
            <a:off x="3179445" y="1070298"/>
            <a:ext cx="6319873" cy="62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7"/>
              </a:lnSpc>
            </a:pPr>
            <a:r>
              <a:rPr lang="cs-CZ" sz="3734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Náměstí republiky</a:t>
            </a:r>
            <a:endParaRPr lang="en-US" sz="3734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</p:spTree>
    <p:extLst>
      <p:ext uri="{BB962C8B-B14F-4D97-AF65-F5344CB8AC3E}">
        <p14:creationId xmlns:p14="http://schemas.microsoft.com/office/powerpoint/2010/main" val="2834710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cs-CZ" sz="1200"/>
          </a:p>
        </p:txBody>
      </p:sp>
      <p:sp>
        <p:nvSpPr>
          <p:cNvPr id="3" name="TextBox 3"/>
          <p:cNvSpPr txBox="1"/>
          <p:nvPr/>
        </p:nvSpPr>
        <p:spPr>
          <a:xfrm>
            <a:off x="3362325" y="4243266"/>
            <a:ext cx="6319873" cy="62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7"/>
              </a:lnSpc>
            </a:pPr>
            <a:r>
              <a:rPr lang="cs-CZ" sz="3734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Černá kostka</a:t>
            </a:r>
            <a:endParaRPr lang="en-US" sz="3734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529889" y="6172200"/>
            <a:ext cx="1976311" cy="240893"/>
          </a:xfrm>
          <a:custGeom>
            <a:avLst/>
            <a:gdLst/>
            <a:ahLst/>
            <a:cxnLst/>
            <a:rect l="l" t="t" r="r" b="b"/>
            <a:pathLst>
              <a:path w="2964466" h="361340">
                <a:moveTo>
                  <a:pt x="0" y="0"/>
                </a:moveTo>
                <a:lnTo>
                  <a:pt x="2964466" y="0"/>
                </a:lnTo>
                <a:lnTo>
                  <a:pt x="2964466" y="361340"/>
                </a:lnTo>
                <a:lnTo>
                  <a:pt x="0" y="361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 sz="1200"/>
          </a:p>
        </p:txBody>
      </p:sp>
      <p:grpSp>
        <p:nvGrpSpPr>
          <p:cNvPr id="5" name="Group 5"/>
          <p:cNvGrpSpPr/>
          <p:nvPr/>
        </p:nvGrpSpPr>
        <p:grpSpPr>
          <a:xfrm>
            <a:off x="685800" y="5072698"/>
            <a:ext cx="10820400" cy="1089760"/>
            <a:chOff x="0" y="600075"/>
            <a:chExt cx="21640800" cy="2179521"/>
          </a:xfrm>
        </p:grpSpPr>
        <p:sp>
          <p:nvSpPr>
            <p:cNvPr id="6" name="TextBox 6"/>
            <p:cNvSpPr txBox="1"/>
            <p:nvPr/>
          </p:nvSpPr>
          <p:spPr>
            <a:xfrm>
              <a:off x="0" y="600075"/>
              <a:ext cx="21640800" cy="1230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2"/>
                </a:lnSpc>
              </a:pPr>
              <a:r>
                <a:rPr lang="cs-CZ" sz="6815" b="1" spc="-177" dirty="0">
                  <a:solidFill>
                    <a:srgbClr val="FFFFFF"/>
                  </a:solidFill>
                  <a:latin typeface="Gotham 1 Bold"/>
                  <a:ea typeface="Gotham 1 Bold"/>
                  <a:cs typeface="Gotham 1 Bold"/>
                  <a:sym typeface="Gotham 1 Bold"/>
                </a:rPr>
                <a:t>VĚDA A VZDĚLÁVÁNÍ</a:t>
              </a:r>
              <a:endParaRPr lang="en-US" sz="6815" b="1" spc="-177" dirty="0">
                <a:solidFill>
                  <a:srgbClr val="FFFFFF"/>
                </a:solidFill>
                <a:latin typeface="Gotham 1 Bold"/>
                <a:ea typeface="Gotham 1 Bold"/>
                <a:cs typeface="Gotham 1 Bold"/>
                <a:sym typeface="Gotham 1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236626"/>
              <a:ext cx="21640800" cy="542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37"/>
                </a:lnSpc>
              </a:pPr>
              <a:endParaRPr sz="1200"/>
            </a:p>
          </p:txBody>
        </p:sp>
      </p:grpSp>
    </p:spTree>
    <p:extLst>
      <p:ext uri="{BB962C8B-B14F-4D97-AF65-F5344CB8AC3E}">
        <p14:creationId xmlns:p14="http://schemas.microsoft.com/office/powerpoint/2010/main" val="967015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cs-CZ" sz="1200"/>
          </a:p>
        </p:txBody>
      </p:sp>
      <p:sp>
        <p:nvSpPr>
          <p:cNvPr id="3" name="TextBox 3"/>
          <p:cNvSpPr txBox="1"/>
          <p:nvPr/>
        </p:nvSpPr>
        <p:spPr>
          <a:xfrm>
            <a:off x="9927022" y="1078182"/>
            <a:ext cx="3158355" cy="1325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5"/>
              </a:lnSpc>
            </a:pPr>
            <a:r>
              <a:rPr lang="cs-CZ" sz="3734" spc="-138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Kampus </a:t>
            </a:r>
          </a:p>
          <a:p>
            <a:pPr>
              <a:lnSpc>
                <a:spcPts val="3435"/>
              </a:lnSpc>
            </a:pPr>
            <a:r>
              <a:rPr lang="cs-CZ" sz="3734" spc="-138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Ostravské univerzity</a:t>
            </a:r>
            <a:endParaRPr lang="en-US" sz="3734" spc="-138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529889" y="6172200"/>
            <a:ext cx="1976311" cy="240893"/>
          </a:xfrm>
          <a:custGeom>
            <a:avLst/>
            <a:gdLst/>
            <a:ahLst/>
            <a:cxnLst/>
            <a:rect l="l" t="t" r="r" b="b"/>
            <a:pathLst>
              <a:path w="2964466" h="361340">
                <a:moveTo>
                  <a:pt x="0" y="0"/>
                </a:moveTo>
                <a:lnTo>
                  <a:pt x="2964466" y="0"/>
                </a:lnTo>
                <a:lnTo>
                  <a:pt x="2964466" y="361340"/>
                </a:lnTo>
                <a:lnTo>
                  <a:pt x="0" y="361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 sz="1200"/>
          </a:p>
        </p:txBody>
      </p:sp>
      <p:grpSp>
        <p:nvGrpSpPr>
          <p:cNvPr id="5" name="Group 5"/>
          <p:cNvGrpSpPr/>
          <p:nvPr/>
        </p:nvGrpSpPr>
        <p:grpSpPr>
          <a:xfrm>
            <a:off x="508770" y="568779"/>
            <a:ext cx="13252628" cy="5447853"/>
            <a:chOff x="0" y="-8143879"/>
            <a:chExt cx="26505258" cy="10895711"/>
          </a:xfrm>
        </p:grpSpPr>
        <p:sp>
          <p:nvSpPr>
            <p:cNvPr id="6" name="TextBox 6"/>
            <p:cNvSpPr txBox="1"/>
            <p:nvPr/>
          </p:nvSpPr>
          <p:spPr>
            <a:xfrm>
              <a:off x="15678151" y="-8143879"/>
              <a:ext cx="10827107" cy="1206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0"/>
                </a:lnSpc>
              </a:pPr>
              <a:r>
                <a:rPr lang="cs-CZ" sz="6742" b="1" spc="-768" dirty="0">
                  <a:solidFill>
                    <a:srgbClr val="FFFFFF"/>
                  </a:solidFill>
                  <a:latin typeface="Gotham 1 Bold"/>
                  <a:ea typeface="Gotham 1 Bold"/>
                  <a:cs typeface="Gotham 1 Bold"/>
                  <a:sym typeface="Gotham 1 Bold"/>
                </a:rPr>
                <a:t>UNIVERZITY</a:t>
              </a:r>
              <a:endParaRPr lang="en-US" sz="6742" b="1" spc="-768" dirty="0">
                <a:solidFill>
                  <a:srgbClr val="FFFFFF"/>
                </a:solidFill>
                <a:latin typeface="Gotham 1 Bold"/>
                <a:ea typeface="Gotham 1 Bold"/>
                <a:cs typeface="Gotham 1 Bold"/>
                <a:sym typeface="Gotham 1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208862"/>
              <a:ext cx="10827107" cy="542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0"/>
                </a:lnSpc>
              </a:pPr>
              <a:endParaRPr sz="1200"/>
            </a:p>
          </p:txBody>
        </p:sp>
      </p:grpSp>
    </p:spTree>
    <p:extLst>
      <p:ext uri="{BB962C8B-B14F-4D97-AF65-F5344CB8AC3E}">
        <p14:creationId xmlns:p14="http://schemas.microsoft.com/office/powerpoint/2010/main" val="1989559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36" r="-1136"/>
            </a:stretch>
          </a:blipFill>
        </p:spPr>
        <p:txBody>
          <a:bodyPr/>
          <a:lstStyle/>
          <a:p>
            <a:endParaRPr lang="cs-CZ" sz="1200"/>
          </a:p>
        </p:txBody>
      </p:sp>
      <p:sp>
        <p:nvSpPr>
          <p:cNvPr id="3" name="Freeform 3"/>
          <p:cNvSpPr/>
          <p:nvPr/>
        </p:nvSpPr>
        <p:spPr>
          <a:xfrm>
            <a:off x="9529889" y="6172200"/>
            <a:ext cx="1976311" cy="240893"/>
          </a:xfrm>
          <a:custGeom>
            <a:avLst/>
            <a:gdLst/>
            <a:ahLst/>
            <a:cxnLst/>
            <a:rect l="l" t="t" r="r" b="b"/>
            <a:pathLst>
              <a:path w="2964466" h="361340">
                <a:moveTo>
                  <a:pt x="0" y="0"/>
                </a:moveTo>
                <a:lnTo>
                  <a:pt x="2964466" y="0"/>
                </a:lnTo>
                <a:lnTo>
                  <a:pt x="2964466" y="361340"/>
                </a:lnTo>
                <a:lnTo>
                  <a:pt x="0" y="361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1" y="5098612"/>
            <a:ext cx="7003843" cy="1075329"/>
            <a:chOff x="0" y="590551"/>
            <a:chExt cx="14007687" cy="2150658"/>
          </a:xfrm>
        </p:grpSpPr>
        <p:sp>
          <p:nvSpPr>
            <p:cNvPr id="5" name="TextBox 5"/>
            <p:cNvSpPr txBox="1"/>
            <p:nvPr/>
          </p:nvSpPr>
          <p:spPr>
            <a:xfrm>
              <a:off x="0" y="590551"/>
              <a:ext cx="14007687" cy="1203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84"/>
                </a:lnSpc>
              </a:pPr>
              <a:r>
                <a:rPr lang="cs-CZ" sz="6698" b="1" spc="-140" dirty="0">
                  <a:solidFill>
                    <a:srgbClr val="FFFFFF"/>
                  </a:solidFill>
                  <a:latin typeface="Gotham 1 Bold"/>
                  <a:ea typeface="Gotham 1 Bold"/>
                  <a:cs typeface="Gotham 1 Bold"/>
                  <a:sym typeface="Gotham 1 Bold"/>
                </a:rPr>
                <a:t>Koncertní sál</a:t>
              </a:r>
              <a:endParaRPr lang="en-US" sz="6698" b="1" spc="-140" dirty="0">
                <a:solidFill>
                  <a:srgbClr val="FFFFFF"/>
                </a:solidFill>
                <a:latin typeface="Gotham 1 Bold"/>
                <a:ea typeface="Gotham 1 Bold"/>
                <a:cs typeface="Gotham 1 Bold"/>
                <a:sym typeface="Gotham 1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198239"/>
              <a:ext cx="14007687" cy="542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95"/>
                </a:lnSpc>
              </a:pPr>
              <a:endParaRPr sz="120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09287" y="5496879"/>
            <a:ext cx="7700479" cy="60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27"/>
              </a:lnSpc>
            </a:pPr>
            <a:r>
              <a:rPr lang="en-US" sz="3734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DESIGNED BY STEVEN HOLL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BA515C45-4A8B-C0E2-B1D9-A12265691999}"/>
              </a:ext>
            </a:extLst>
          </p:cNvPr>
          <p:cNvSpPr txBox="1"/>
          <p:nvPr/>
        </p:nvSpPr>
        <p:spPr>
          <a:xfrm>
            <a:off x="-1043806" y="4379830"/>
            <a:ext cx="6390657" cy="60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8"/>
              </a:lnSpc>
            </a:pPr>
            <a:r>
              <a:rPr lang="cs-CZ" sz="6756" b="1" spc="-770" dirty="0">
                <a:solidFill>
                  <a:srgbClr val="FFFFFF"/>
                </a:solidFill>
                <a:latin typeface="Gotham 1 Bold"/>
                <a:ea typeface="Gotham 1 Bold"/>
                <a:cs typeface="Gotham 1 Bold"/>
                <a:sym typeface="Gotham 1 Bold"/>
              </a:rPr>
              <a:t>KULTURA</a:t>
            </a:r>
            <a:endParaRPr lang="en-US" sz="6756" b="1" spc="-770" dirty="0">
              <a:solidFill>
                <a:srgbClr val="FFFFFF"/>
              </a:solidFill>
              <a:latin typeface="Gotham 1 Bold"/>
              <a:ea typeface="Gotham 1 Bold"/>
              <a:cs typeface="Gotham 1 Bold"/>
              <a:sym typeface="Gotham 1 Bold"/>
            </a:endParaRPr>
          </a:p>
        </p:txBody>
      </p:sp>
    </p:spTree>
    <p:extLst>
      <p:ext uri="{BB962C8B-B14F-4D97-AF65-F5344CB8AC3E}">
        <p14:creationId xmlns:p14="http://schemas.microsoft.com/office/powerpoint/2010/main" val="132194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2D0F6-7694-B3FF-5F24-3796CB9A0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strom, obloha, Náměstí&#10;&#10;Obsah generovaný pomocí AI může být nesprávný.">
            <a:extLst>
              <a:ext uri="{FF2B5EF4-FFF2-40B4-BE49-F238E27FC236}">
                <a16:creationId xmlns:a16="http://schemas.microsoft.com/office/drawing/2014/main" id="{DEE6B041-5DAE-E43B-9F67-5B49FE95D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950B0539-AB90-4AD1-BD03-4AD23B8A9625}"/>
              </a:ext>
            </a:extLst>
          </p:cNvPr>
          <p:cNvSpPr txBox="1"/>
          <p:nvPr/>
        </p:nvSpPr>
        <p:spPr>
          <a:xfrm>
            <a:off x="4507992" y="6222794"/>
            <a:ext cx="750753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5"/>
              </a:lnSpc>
            </a:pPr>
            <a:r>
              <a:rPr lang="cs-CZ" sz="3200" spc="-138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Masarykovo náměstí, středa 17:50, 2025</a:t>
            </a:r>
            <a:endParaRPr lang="en-US" sz="3200" spc="-138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8149EB6-F6F7-65C4-01E3-9F12D25A33FB}"/>
              </a:ext>
            </a:extLst>
          </p:cNvPr>
          <p:cNvSpPr txBox="1"/>
          <p:nvPr/>
        </p:nvSpPr>
        <p:spPr>
          <a:xfrm>
            <a:off x="1620432" y="6520312"/>
            <a:ext cx="1408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autor: David Witosz</a:t>
            </a:r>
          </a:p>
        </p:txBody>
      </p:sp>
    </p:spTree>
    <p:extLst>
      <p:ext uri="{BB962C8B-B14F-4D97-AF65-F5344CB8AC3E}">
        <p14:creationId xmlns:p14="http://schemas.microsoft.com/office/powerpoint/2010/main" val="1440645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C23A315E-060B-B0E7-9521-E12935F16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31"/>
          <a:stretch/>
        </p:blipFill>
        <p:spPr>
          <a:xfrm>
            <a:off x="7929486" y="0"/>
            <a:ext cx="4355514" cy="1698806"/>
          </a:xfrm>
          <a:prstGeom prst="rect">
            <a:avLst/>
          </a:prstGeom>
        </p:spPr>
      </p:pic>
      <p:sp>
        <p:nvSpPr>
          <p:cNvPr id="10" name="Zástupný text 33">
            <a:extLst>
              <a:ext uri="{FF2B5EF4-FFF2-40B4-BE49-F238E27FC236}">
                <a16:creationId xmlns:a16="http://schemas.microsoft.com/office/drawing/2014/main" id="{8A79BE02-E0BA-A4B6-68D8-CE220A35CCF5}"/>
              </a:ext>
            </a:extLst>
          </p:cNvPr>
          <p:cNvSpPr txBox="1">
            <a:spLocks/>
          </p:cNvSpPr>
          <p:nvPr/>
        </p:nvSpPr>
        <p:spPr>
          <a:xfrm>
            <a:off x="181476" y="6262094"/>
            <a:ext cx="7580059" cy="461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indent="0" algn="r" defTabSz="914400" rtl="0" eaLnBrk="1" latinLnBrk="0" hangingPunct="1">
              <a:lnSpc>
                <a:spcPts val="2400"/>
              </a:lnSpc>
              <a:buNone/>
              <a:defRPr sz="2000" b="1" kern="1200" spc="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/>
              <a:t>fajnova.cz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750F359-94EE-D6AA-80D7-09BE308B2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804" y="6356867"/>
            <a:ext cx="2208766" cy="27201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5ED7A61-18A6-E46E-A5DD-63E6918B06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729" b="8878"/>
          <a:stretch/>
        </p:blipFill>
        <p:spPr>
          <a:xfrm>
            <a:off x="-307912" y="-180873"/>
            <a:ext cx="3679805" cy="1734576"/>
          </a:xfrm>
          <a:prstGeom prst="rect">
            <a:avLst/>
          </a:prstGeom>
        </p:spPr>
      </p:pic>
      <p:sp>
        <p:nvSpPr>
          <p:cNvPr id="7" name="Zástupný text 33">
            <a:extLst>
              <a:ext uri="{FF2B5EF4-FFF2-40B4-BE49-F238E27FC236}">
                <a16:creationId xmlns:a16="http://schemas.microsoft.com/office/drawing/2014/main" id="{366BA839-137B-996A-52D1-7EE4A49057AD}"/>
              </a:ext>
            </a:extLst>
          </p:cNvPr>
          <p:cNvSpPr txBox="1">
            <a:spLocks/>
          </p:cNvSpPr>
          <p:nvPr/>
        </p:nvSpPr>
        <p:spPr>
          <a:xfrm>
            <a:off x="181476" y="1327038"/>
            <a:ext cx="10766272" cy="1035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indent="0" algn="l" defTabSz="914400" rtl="0" eaLnBrk="1" latinLnBrk="0" hangingPunct="1">
              <a:lnSpc>
                <a:spcPts val="8000"/>
              </a:lnSpc>
              <a:buNone/>
              <a:defRPr sz="8000" b="1" kern="1200" spc="-70" baseline="0">
                <a:solidFill>
                  <a:srgbClr val="003C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cs-CZ" sz="2800"/>
              <a:t>Aktuální informace sledujte na webu a sociálních sítích</a:t>
            </a:r>
            <a:endParaRPr lang="cs-CZ" sz="360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9875E3E-3D5D-183F-9841-DFD8F425D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44642"/>
            <a:ext cx="12192000" cy="339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9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9BAFB7-8B8A-F619-34EE-C525998A5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A1A9562D-4F1B-ED2F-BF8A-C9C76DBDEA79}"/>
              </a:ext>
            </a:extLst>
          </p:cNvPr>
          <p:cNvSpPr txBox="1"/>
          <p:nvPr/>
        </p:nvSpPr>
        <p:spPr>
          <a:xfrm>
            <a:off x="7997952" y="6341666"/>
            <a:ext cx="750753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5"/>
              </a:lnSpc>
            </a:pPr>
            <a:r>
              <a:rPr lang="cs-CZ" sz="3200" spc="-138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Masarykovo náměstí, 2008</a:t>
            </a:r>
            <a:endParaRPr lang="en-US" sz="3200" spc="-138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6C853DF-1F9A-1984-D38B-6A399F470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-15098"/>
            <a:ext cx="10106025" cy="687484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FF30D82-0B3D-275D-DE24-A7165CE16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983" y="1595359"/>
            <a:ext cx="2924583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37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B678D-8F10-0995-A60C-A32ED1125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venku, obloha, mrak, budova&#10;&#10;Obsah generovaný pomocí AI může být nesprávný.">
            <a:extLst>
              <a:ext uri="{FF2B5EF4-FFF2-40B4-BE49-F238E27FC236}">
                <a16:creationId xmlns:a16="http://schemas.microsoft.com/office/drawing/2014/main" id="{585318D6-15B6-A1AB-1270-182A36F3D1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b="727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5BA55113-27A6-F2E6-990F-8C1CDAC9DB92}"/>
              </a:ext>
            </a:extLst>
          </p:cNvPr>
          <p:cNvSpPr txBox="1"/>
          <p:nvPr/>
        </p:nvSpPr>
        <p:spPr>
          <a:xfrm>
            <a:off x="7997952" y="6341666"/>
            <a:ext cx="750753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5"/>
              </a:lnSpc>
            </a:pPr>
            <a:r>
              <a:rPr lang="cs-CZ" sz="3200" spc="-138" dirty="0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Masarykovo náměstí, 2008</a:t>
            </a:r>
            <a:endParaRPr lang="en-US" sz="3200" spc="-138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</p:spTree>
    <p:extLst>
      <p:ext uri="{BB962C8B-B14F-4D97-AF65-F5344CB8AC3E}">
        <p14:creationId xmlns:p14="http://schemas.microsoft.com/office/powerpoint/2010/main" val="2193697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563A2EC-7510-0468-941F-6BA82FAFF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996" y="0"/>
            <a:ext cx="6312007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42C70B4-8450-EF90-63A9-BB8D31E34449}"/>
              </a:ext>
            </a:extLst>
          </p:cNvPr>
          <p:cNvSpPr/>
          <p:nvPr/>
        </p:nvSpPr>
        <p:spPr>
          <a:xfrm>
            <a:off x="2798064" y="3246120"/>
            <a:ext cx="1947672" cy="19202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381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68F65EC-306C-0C30-C9FC-5888A27B5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16498" cy="6858000"/>
          </a:xfrm>
          <a:prstGeom prst="rect">
            <a:avLst/>
          </a:prstGeom>
        </p:spPr>
      </p:pic>
      <p:pic>
        <p:nvPicPr>
          <p:cNvPr id="12" name="Obrázek 11" descr="Obsah obrázku text, mapa, atlas&#10;&#10;Obsah generovaný pomocí AI může být nesprávný.">
            <a:extLst>
              <a:ext uri="{FF2B5EF4-FFF2-40B4-BE49-F238E27FC236}">
                <a16:creationId xmlns:a16="http://schemas.microsoft.com/office/drawing/2014/main" id="{7CACABEC-25C4-389F-8FBD-25514DD2D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61" y="0"/>
            <a:ext cx="4851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2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st_obce_5459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023"/>
            <a:ext cx="12056165" cy="68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8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33">
            <a:extLst>
              <a:ext uri="{FF2B5EF4-FFF2-40B4-BE49-F238E27FC236}">
                <a16:creationId xmlns:a16="http://schemas.microsoft.com/office/drawing/2014/main" id="{AE17A3CE-4055-8CFE-BB1B-89DB918DF5E6}"/>
              </a:ext>
            </a:extLst>
          </p:cNvPr>
          <p:cNvSpPr txBox="1">
            <a:spLocks/>
          </p:cNvSpPr>
          <p:nvPr/>
        </p:nvSpPr>
        <p:spPr>
          <a:xfrm>
            <a:off x="9468197" y="6402804"/>
            <a:ext cx="2609112" cy="180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indent="0" algn="r" defTabSz="914400" rtl="0" eaLnBrk="1" latinLnBrk="0" hangingPunct="1">
              <a:lnSpc>
                <a:spcPts val="2400"/>
              </a:lnSpc>
              <a:buNone/>
              <a:defRPr sz="2000" b="1" kern="1200" spc="0" baseline="0">
                <a:solidFill>
                  <a:srgbClr val="003C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fajnova.cz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450FF42-277E-F578-D91E-E09F9F22D1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37279" y="5743067"/>
            <a:ext cx="2493836" cy="149961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B11FF08-AB04-FD36-A994-1274E86BC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952" y="0"/>
            <a:ext cx="7644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795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9D634BC7B11E04DAB38A5B37573C832" ma:contentTypeVersion="14" ma:contentTypeDescription="Vytvoří nový dokument" ma:contentTypeScope="" ma:versionID="a0e330e400790c4e94e51efd6270c429">
  <xsd:schema xmlns:xsd="http://www.w3.org/2001/XMLSchema" xmlns:xs="http://www.w3.org/2001/XMLSchema" xmlns:p="http://schemas.microsoft.com/office/2006/metadata/properties" xmlns:ns2="6b253ba1-c051-49f8-8d29-909bfb6b88f2" xmlns:ns3="10d89766-ba5d-4ff3-b023-8c0fb9a18f96" targetNamespace="http://schemas.microsoft.com/office/2006/metadata/properties" ma:root="true" ma:fieldsID="576bc71e4d7d154017d0f555ebd00453" ns2:_="" ns3:_="">
    <xsd:import namespace="6b253ba1-c051-49f8-8d29-909bfb6b88f2"/>
    <xsd:import namespace="10d89766-ba5d-4ff3-b023-8c0fb9a18f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253ba1-c051-49f8-8d29-909bfb6b88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ff5d5ae8-14f1-4403-8499-fe37ae5ff5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d89766-ba5d-4ff3-b023-8c0fb9a18f9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c446aa1-67a6-48c9-8a3e-19d42288361e}" ma:internalName="TaxCatchAll" ma:showField="CatchAllData" ma:web="10d89766-ba5d-4ff3-b023-8c0fb9a18f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253ba1-c051-49f8-8d29-909bfb6b88f2">
      <Terms xmlns="http://schemas.microsoft.com/office/infopath/2007/PartnerControls"/>
    </lcf76f155ced4ddcb4097134ff3c332f>
    <TaxCatchAll xmlns="10d89766-ba5d-4ff3-b023-8c0fb9a18f96" xsi:nil="true"/>
  </documentManagement>
</p:properties>
</file>

<file path=customXml/itemProps1.xml><?xml version="1.0" encoding="utf-8"?>
<ds:datastoreItem xmlns:ds="http://schemas.openxmlformats.org/officeDocument/2006/customXml" ds:itemID="{0CED9FD2-238E-44F3-A301-A0587643C3C2}">
  <ds:schemaRefs>
    <ds:schemaRef ds:uri="10d89766-ba5d-4ff3-b023-8c0fb9a18f96"/>
    <ds:schemaRef ds:uri="6b253ba1-c051-49f8-8d29-909bfb6b88f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AFF3796-C6E8-4D52-B69C-4CA4588518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75D46B-DEB5-4615-AF08-6E65ED14A2C7}">
  <ds:schemaRefs>
    <ds:schemaRef ds:uri="10d89766-ba5d-4ff3-b023-8c0fb9a18f96"/>
    <ds:schemaRef ds:uri="6b253ba1-c051-49f8-8d29-909bfb6b88f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285</Words>
  <Application>Microsoft Office PowerPoint</Application>
  <PresentationFormat>Širokoúhlá obrazovka</PresentationFormat>
  <Paragraphs>85</Paragraphs>
  <Slides>36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Gotham 1 Bold</vt:lpstr>
      <vt:lpstr>Montserrat Extra-Bold</vt:lpstr>
      <vt:lpstr>Motiv systému Office</vt:lpstr>
      <vt:lpstr>Motiv Office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Dan Konczyna</dc:creator>
  <cp:lastModifiedBy>Horák Jan</cp:lastModifiedBy>
  <cp:revision>43</cp:revision>
  <dcterms:created xsi:type="dcterms:W3CDTF">2023-01-27T09:51:48Z</dcterms:created>
  <dcterms:modified xsi:type="dcterms:W3CDTF">2025-09-29T15:01:31Z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0x01010039D634BC7B11E04DAB38A5B37573C832</vt:lpwstr>
  </property>
  <property fmtid="{D5CDD505-2E9C-101B-9397-08002B2CF9AE}" pid="3" name="MediaServiceImageTags">
    <vt:lpwstr/>
  </property>
</Properties>
</file>