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8" r:id="rId5"/>
  </p:sldMasterIdLst>
  <p:notesMasterIdLst>
    <p:notesMasterId r:id="rId12"/>
  </p:notesMasterIdLst>
  <p:sldIdLst>
    <p:sldId id="2145706788" r:id="rId6"/>
    <p:sldId id="2145706997" r:id="rId7"/>
    <p:sldId id="2145706998" r:id="rId8"/>
    <p:sldId id="2145707001" r:id="rId9"/>
    <p:sldId id="2145706999" r:id="rId10"/>
    <p:sldId id="2145706784" r:id="rId11"/>
  </p:sldIdLst>
  <p:sldSz cx="10693400" cy="6011863"/>
  <p:notesSz cx="6797675" cy="9928225"/>
  <p:defaultTextStyle>
    <a:defPPr>
      <a:defRPr lang="cs-CZ"/>
    </a:defPPr>
    <a:lvl1pPr marL="0" algn="l" defTabSz="10691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4558" algn="l" defTabSz="10691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69116" algn="l" defTabSz="10691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3675" algn="l" defTabSz="10691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38233" algn="l" defTabSz="10691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72791" algn="l" defTabSz="10691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07349" algn="l" defTabSz="10691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41908" algn="l" defTabSz="10691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76466" algn="l" defTabSz="10691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94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13EB09A-93AE-6887-1C33-539181AA5EC2}" name="Svobodník Jiří" initials="JS" userId="S::jiri.svobodnik@ostrava.cz::5acec1d8-92a5-4bb9-a595-614fac8e000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A116"/>
    <a:srgbClr val="399850"/>
    <a:srgbClr val="003C69"/>
    <a:srgbClr val="00ADD0"/>
    <a:srgbClr val="AF1432"/>
    <a:srgbClr val="FFFFFF"/>
    <a:srgbClr val="263C5C"/>
    <a:srgbClr val="0035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8" autoAdjust="0"/>
    <p:restoredTop sz="93447" autoAdjust="0"/>
  </p:normalViewPr>
  <p:slideViewPr>
    <p:cSldViewPr snapToGrid="0">
      <p:cViewPr varScale="1">
        <p:scale>
          <a:sx n="72" d="100"/>
          <a:sy n="72" d="100"/>
        </p:scale>
        <p:origin x="600" y="52"/>
      </p:cViewPr>
      <p:guideLst>
        <p:guide orient="horz" pos="1894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6BBA2-C922-4716-A2E4-6ECA3285C882}" type="datetimeFigureOut">
              <a:rPr lang="cs-CZ" smtClean="0"/>
              <a:t>29.09.2025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947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960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2" y="9430093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5" y="9430093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4D09A-569F-42ED-84D8-484C16694A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4493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4D09A-569F-42ED-84D8-484C16694AF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342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4D09A-569F-42ED-84D8-484C16694AF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6808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2005" y="1867575"/>
            <a:ext cx="9089390" cy="1288654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4010" y="3406722"/>
            <a:ext cx="7485380" cy="15363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4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69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3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38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72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0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41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76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E86-7C58-4DA6-9EFD-84489A45ED73}" type="datetimeFigureOut">
              <a:rPr lang="cs-CZ" smtClean="0"/>
              <a:t>29.09.2025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67-DC48-4C03-9B32-2A94F3621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41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E86-7C58-4DA6-9EFD-84489A45ED73}" type="datetimeFigureOut">
              <a:rPr lang="cs-CZ" smtClean="0"/>
              <a:t>29.09.2025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67-DC48-4C03-9B32-2A94F3621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758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752715" y="240754"/>
            <a:ext cx="2406015" cy="5129567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4670" y="240754"/>
            <a:ext cx="7039822" cy="512956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E86-7C58-4DA6-9EFD-84489A45ED73}" type="datetimeFigureOut">
              <a:rPr lang="cs-CZ" smtClean="0"/>
              <a:t>29.09.2025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67-DC48-4C03-9B32-2A94F3621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155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983886"/>
            <a:ext cx="9089390" cy="2093019"/>
          </a:xfrm>
        </p:spPr>
        <p:txBody>
          <a:bodyPr anchor="b">
            <a:normAutofit/>
          </a:bodyPr>
          <a:lstStyle>
            <a:lvl1pPr algn="ctr">
              <a:defRPr sz="4734"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675" y="3157620"/>
            <a:ext cx="8020050" cy="1451475"/>
          </a:xfrm>
        </p:spPr>
        <p:txBody>
          <a:bodyPr/>
          <a:lstStyle>
            <a:lvl1pPr marL="0" indent="0" algn="ctr">
              <a:buNone/>
              <a:defRPr sz="2104"/>
            </a:lvl1pPr>
            <a:lvl2pPr marL="400782" indent="0" algn="ctr">
              <a:buNone/>
              <a:defRPr sz="1753"/>
            </a:lvl2pPr>
            <a:lvl3pPr marL="801563" indent="0" algn="ctr">
              <a:buNone/>
              <a:defRPr sz="1578"/>
            </a:lvl3pPr>
            <a:lvl4pPr marL="1202345" indent="0" algn="ctr">
              <a:buNone/>
              <a:defRPr sz="1403"/>
            </a:lvl4pPr>
            <a:lvl5pPr marL="1603126" indent="0" algn="ctr">
              <a:buNone/>
              <a:defRPr sz="1403"/>
            </a:lvl5pPr>
            <a:lvl6pPr marL="2003908" indent="0" algn="ctr">
              <a:buNone/>
              <a:defRPr sz="1403"/>
            </a:lvl6pPr>
            <a:lvl7pPr marL="2404689" indent="0" algn="ctr">
              <a:buNone/>
              <a:defRPr sz="1403"/>
            </a:lvl7pPr>
            <a:lvl8pPr marL="2805471" indent="0" algn="ctr">
              <a:buNone/>
              <a:defRPr sz="1403"/>
            </a:lvl8pPr>
            <a:lvl9pPr marL="3206252" indent="0" algn="ctr">
              <a:buNone/>
              <a:defRPr sz="1403"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0F60-94D9-49BB-8414-3D123BF0114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29.09.2025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4517-D725-44D6-9ADB-4198882A283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065" y="20874"/>
            <a:ext cx="1113335" cy="70476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479972" cy="84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05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171" y="1119779"/>
            <a:ext cx="9223058" cy="75645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171" y="2033486"/>
            <a:ext cx="9223058" cy="338136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0F60-94D9-49BB-8414-3D123BF0114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29.09.2025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4517-D725-44D6-9ADB-4198882A283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08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602" y="1498792"/>
            <a:ext cx="9223058" cy="2500768"/>
          </a:xfrm>
        </p:spPr>
        <p:txBody>
          <a:bodyPr anchor="b"/>
          <a:lstStyle>
            <a:lvl1pPr>
              <a:defRPr sz="526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602" y="4023218"/>
            <a:ext cx="9223058" cy="1315095"/>
          </a:xfrm>
        </p:spPr>
        <p:txBody>
          <a:bodyPr/>
          <a:lstStyle>
            <a:lvl1pPr marL="0" indent="0">
              <a:buNone/>
              <a:defRPr sz="2104">
                <a:solidFill>
                  <a:schemeClr val="tx1"/>
                </a:solidFill>
              </a:defRPr>
            </a:lvl1pPr>
            <a:lvl2pPr marL="400782" indent="0">
              <a:buNone/>
              <a:defRPr sz="1753">
                <a:solidFill>
                  <a:schemeClr val="tx1">
                    <a:tint val="75000"/>
                  </a:schemeClr>
                </a:solidFill>
              </a:defRPr>
            </a:lvl2pPr>
            <a:lvl3pPr marL="801563" indent="0">
              <a:buNone/>
              <a:defRPr sz="1578">
                <a:solidFill>
                  <a:schemeClr val="tx1">
                    <a:tint val="75000"/>
                  </a:schemeClr>
                </a:solidFill>
              </a:defRPr>
            </a:lvl3pPr>
            <a:lvl4pPr marL="1202345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312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3908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4689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547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6252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0F60-94D9-49BB-8414-3D123BF0114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29.09.2025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4517-D725-44D6-9ADB-4198882A283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24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171" y="1600380"/>
            <a:ext cx="4544695" cy="381447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3534" y="1600380"/>
            <a:ext cx="4544695" cy="381447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0F60-94D9-49BB-8414-3D123BF0114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29.09.2025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4517-D725-44D6-9ADB-4198882A283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304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320077"/>
            <a:ext cx="9223058" cy="11620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565" y="1473742"/>
            <a:ext cx="4523809" cy="722258"/>
          </a:xfrm>
        </p:spPr>
        <p:txBody>
          <a:bodyPr anchor="b"/>
          <a:lstStyle>
            <a:lvl1pPr marL="0" indent="0">
              <a:buNone/>
              <a:defRPr sz="2104" b="1"/>
            </a:lvl1pPr>
            <a:lvl2pPr marL="400782" indent="0">
              <a:buNone/>
              <a:defRPr sz="1753" b="1"/>
            </a:lvl2pPr>
            <a:lvl3pPr marL="801563" indent="0">
              <a:buNone/>
              <a:defRPr sz="1578" b="1"/>
            </a:lvl3pPr>
            <a:lvl4pPr marL="1202345" indent="0">
              <a:buNone/>
              <a:defRPr sz="1403" b="1"/>
            </a:lvl4pPr>
            <a:lvl5pPr marL="1603126" indent="0">
              <a:buNone/>
              <a:defRPr sz="1403" b="1"/>
            </a:lvl5pPr>
            <a:lvl6pPr marL="2003908" indent="0">
              <a:buNone/>
              <a:defRPr sz="1403" b="1"/>
            </a:lvl6pPr>
            <a:lvl7pPr marL="2404689" indent="0">
              <a:buNone/>
              <a:defRPr sz="1403" b="1"/>
            </a:lvl7pPr>
            <a:lvl8pPr marL="2805471" indent="0">
              <a:buNone/>
              <a:defRPr sz="1403" b="1"/>
            </a:lvl8pPr>
            <a:lvl9pPr marL="3206252" indent="0">
              <a:buNone/>
              <a:defRPr sz="1403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565" y="2196000"/>
            <a:ext cx="4523809" cy="322998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534" y="1473742"/>
            <a:ext cx="4546088" cy="722258"/>
          </a:xfrm>
        </p:spPr>
        <p:txBody>
          <a:bodyPr anchor="b"/>
          <a:lstStyle>
            <a:lvl1pPr marL="0" indent="0">
              <a:buNone/>
              <a:defRPr sz="2104" b="1"/>
            </a:lvl1pPr>
            <a:lvl2pPr marL="400782" indent="0">
              <a:buNone/>
              <a:defRPr sz="1753" b="1"/>
            </a:lvl2pPr>
            <a:lvl3pPr marL="801563" indent="0">
              <a:buNone/>
              <a:defRPr sz="1578" b="1"/>
            </a:lvl3pPr>
            <a:lvl4pPr marL="1202345" indent="0">
              <a:buNone/>
              <a:defRPr sz="1403" b="1"/>
            </a:lvl4pPr>
            <a:lvl5pPr marL="1603126" indent="0">
              <a:buNone/>
              <a:defRPr sz="1403" b="1"/>
            </a:lvl5pPr>
            <a:lvl6pPr marL="2003908" indent="0">
              <a:buNone/>
              <a:defRPr sz="1403" b="1"/>
            </a:lvl6pPr>
            <a:lvl7pPr marL="2404689" indent="0">
              <a:buNone/>
              <a:defRPr sz="1403" b="1"/>
            </a:lvl7pPr>
            <a:lvl8pPr marL="2805471" indent="0">
              <a:buNone/>
              <a:defRPr sz="1403" b="1"/>
            </a:lvl8pPr>
            <a:lvl9pPr marL="3206252" indent="0">
              <a:buNone/>
              <a:defRPr sz="1403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534" y="2196000"/>
            <a:ext cx="4546088" cy="322998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0F60-94D9-49BB-8414-3D123BF0114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29.09.2025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4517-D725-44D6-9ADB-4198882A283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136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0F60-94D9-49BB-8414-3D123BF0114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29.09.2025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4517-D725-44D6-9ADB-4198882A283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8121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0F60-94D9-49BB-8414-3D123BF0114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29.09.2025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4517-D725-44D6-9ADB-4198882A283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2753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400791"/>
            <a:ext cx="3448900" cy="1402768"/>
          </a:xfrm>
        </p:spPr>
        <p:txBody>
          <a:bodyPr anchor="b"/>
          <a:lstStyle>
            <a:lvl1pPr>
              <a:defRPr sz="2805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088" y="865598"/>
            <a:ext cx="5413534" cy="4272319"/>
          </a:xfrm>
        </p:spPr>
        <p:txBody>
          <a:bodyPr/>
          <a:lstStyle>
            <a:lvl1pPr>
              <a:defRPr sz="2805"/>
            </a:lvl1pPr>
            <a:lvl2pPr>
              <a:defRPr sz="2454"/>
            </a:lvl2pPr>
            <a:lvl3pPr>
              <a:defRPr sz="2104"/>
            </a:lvl3pPr>
            <a:lvl4pPr>
              <a:defRPr sz="1753"/>
            </a:lvl4pPr>
            <a:lvl5pPr>
              <a:defRPr sz="1753"/>
            </a:lvl5pPr>
            <a:lvl6pPr>
              <a:defRPr sz="1753"/>
            </a:lvl6pPr>
            <a:lvl7pPr>
              <a:defRPr sz="1753"/>
            </a:lvl7pPr>
            <a:lvl8pPr>
              <a:defRPr sz="1753"/>
            </a:lvl8pPr>
            <a:lvl9pPr>
              <a:defRPr sz="1753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564" y="1803559"/>
            <a:ext cx="3448900" cy="3341316"/>
          </a:xfrm>
        </p:spPr>
        <p:txBody>
          <a:bodyPr/>
          <a:lstStyle>
            <a:lvl1pPr marL="0" indent="0">
              <a:buNone/>
              <a:defRPr sz="1403"/>
            </a:lvl1pPr>
            <a:lvl2pPr marL="400782" indent="0">
              <a:buNone/>
              <a:defRPr sz="1227"/>
            </a:lvl2pPr>
            <a:lvl3pPr marL="801563" indent="0">
              <a:buNone/>
              <a:defRPr sz="1052"/>
            </a:lvl3pPr>
            <a:lvl4pPr marL="1202345" indent="0">
              <a:buNone/>
              <a:defRPr sz="877"/>
            </a:lvl4pPr>
            <a:lvl5pPr marL="1603126" indent="0">
              <a:buNone/>
              <a:defRPr sz="877"/>
            </a:lvl5pPr>
            <a:lvl6pPr marL="2003908" indent="0">
              <a:buNone/>
              <a:defRPr sz="877"/>
            </a:lvl6pPr>
            <a:lvl7pPr marL="2404689" indent="0">
              <a:buNone/>
              <a:defRPr sz="877"/>
            </a:lvl7pPr>
            <a:lvl8pPr marL="2805471" indent="0">
              <a:buNone/>
              <a:defRPr sz="877"/>
            </a:lvl8pPr>
            <a:lvl9pPr marL="3206252" indent="0">
              <a:buNone/>
              <a:defRPr sz="877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0F60-94D9-49BB-8414-3D123BF0114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29.09.2025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4517-D725-44D6-9ADB-4198882A283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484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E86-7C58-4DA6-9EFD-84489A45ED73}" type="datetimeFigureOut">
              <a:rPr lang="cs-CZ" smtClean="0"/>
              <a:t>29.09.2025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67-DC48-4C03-9B32-2A94F3621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72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400791"/>
            <a:ext cx="3448900" cy="1402768"/>
          </a:xfrm>
        </p:spPr>
        <p:txBody>
          <a:bodyPr anchor="b"/>
          <a:lstStyle>
            <a:lvl1pPr>
              <a:defRPr sz="2805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6088" y="865598"/>
            <a:ext cx="5413534" cy="4272319"/>
          </a:xfrm>
        </p:spPr>
        <p:txBody>
          <a:bodyPr anchor="t"/>
          <a:lstStyle>
            <a:lvl1pPr marL="0" indent="0">
              <a:buNone/>
              <a:defRPr sz="2805"/>
            </a:lvl1pPr>
            <a:lvl2pPr marL="400782" indent="0">
              <a:buNone/>
              <a:defRPr sz="2454"/>
            </a:lvl2pPr>
            <a:lvl3pPr marL="801563" indent="0">
              <a:buNone/>
              <a:defRPr sz="2104"/>
            </a:lvl3pPr>
            <a:lvl4pPr marL="1202345" indent="0">
              <a:buNone/>
              <a:defRPr sz="1753"/>
            </a:lvl4pPr>
            <a:lvl5pPr marL="1603126" indent="0">
              <a:buNone/>
              <a:defRPr sz="1753"/>
            </a:lvl5pPr>
            <a:lvl6pPr marL="2003908" indent="0">
              <a:buNone/>
              <a:defRPr sz="1753"/>
            </a:lvl6pPr>
            <a:lvl7pPr marL="2404689" indent="0">
              <a:buNone/>
              <a:defRPr sz="1753"/>
            </a:lvl7pPr>
            <a:lvl8pPr marL="2805471" indent="0">
              <a:buNone/>
              <a:defRPr sz="1753"/>
            </a:lvl8pPr>
            <a:lvl9pPr marL="3206252" indent="0">
              <a:buNone/>
              <a:defRPr sz="1753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564" y="1803559"/>
            <a:ext cx="3448900" cy="3341316"/>
          </a:xfrm>
        </p:spPr>
        <p:txBody>
          <a:bodyPr/>
          <a:lstStyle>
            <a:lvl1pPr marL="0" indent="0">
              <a:buNone/>
              <a:defRPr sz="1403"/>
            </a:lvl1pPr>
            <a:lvl2pPr marL="400782" indent="0">
              <a:buNone/>
              <a:defRPr sz="1227"/>
            </a:lvl2pPr>
            <a:lvl3pPr marL="801563" indent="0">
              <a:buNone/>
              <a:defRPr sz="1052"/>
            </a:lvl3pPr>
            <a:lvl4pPr marL="1202345" indent="0">
              <a:buNone/>
              <a:defRPr sz="877"/>
            </a:lvl4pPr>
            <a:lvl5pPr marL="1603126" indent="0">
              <a:buNone/>
              <a:defRPr sz="877"/>
            </a:lvl5pPr>
            <a:lvl6pPr marL="2003908" indent="0">
              <a:buNone/>
              <a:defRPr sz="877"/>
            </a:lvl6pPr>
            <a:lvl7pPr marL="2404689" indent="0">
              <a:buNone/>
              <a:defRPr sz="877"/>
            </a:lvl7pPr>
            <a:lvl8pPr marL="2805471" indent="0">
              <a:buNone/>
              <a:defRPr sz="877"/>
            </a:lvl8pPr>
            <a:lvl9pPr marL="3206252" indent="0">
              <a:buNone/>
              <a:defRPr sz="877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0F60-94D9-49BB-8414-3D123BF0114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29.09.2025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4517-D725-44D6-9ADB-4198882A283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060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0F60-94D9-49BB-8414-3D123BF0114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29.09.2025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4517-D725-44D6-9ADB-4198882A283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838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2465" y="320076"/>
            <a:ext cx="2305764" cy="5094776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172" y="320076"/>
            <a:ext cx="6783626" cy="5094776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0F60-94D9-49BB-8414-3D123BF0114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29.09.2025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4517-D725-44D6-9ADB-4198882A283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685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705" y="3863180"/>
            <a:ext cx="9089390" cy="1194022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705" y="2548084"/>
            <a:ext cx="9089390" cy="1315094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455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6911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36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382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727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073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419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764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E86-7C58-4DA6-9EFD-84489A45ED73}" type="datetimeFigureOut">
              <a:rPr lang="cs-CZ" smtClean="0"/>
              <a:t>29.09.2025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67-DC48-4C03-9B32-2A94F3621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93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4670" y="1402769"/>
            <a:ext cx="4722918" cy="3967551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35812" y="1402769"/>
            <a:ext cx="4722918" cy="3967551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E86-7C58-4DA6-9EFD-84489A45ED73}" type="datetimeFigureOut">
              <a:rPr lang="cs-CZ" smtClean="0"/>
              <a:t>29.09.2025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67-DC48-4C03-9B32-2A94F3621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335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4670" y="1345712"/>
            <a:ext cx="4724775" cy="56082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4558" indent="0">
              <a:buNone/>
              <a:defRPr sz="2300" b="1"/>
            </a:lvl2pPr>
            <a:lvl3pPr marL="1069116" indent="0">
              <a:buNone/>
              <a:defRPr sz="2100" b="1"/>
            </a:lvl3pPr>
            <a:lvl4pPr marL="1603675" indent="0">
              <a:buNone/>
              <a:defRPr sz="1900" b="1"/>
            </a:lvl4pPr>
            <a:lvl5pPr marL="2138233" indent="0">
              <a:buNone/>
              <a:defRPr sz="1900" b="1"/>
            </a:lvl5pPr>
            <a:lvl6pPr marL="2672791" indent="0">
              <a:buNone/>
              <a:defRPr sz="1900" b="1"/>
            </a:lvl6pPr>
            <a:lvl7pPr marL="3207349" indent="0">
              <a:buNone/>
              <a:defRPr sz="1900" b="1"/>
            </a:lvl7pPr>
            <a:lvl8pPr marL="3741908" indent="0">
              <a:buNone/>
              <a:defRPr sz="1900" b="1"/>
            </a:lvl8pPr>
            <a:lvl9pPr marL="4276466" indent="0">
              <a:buNone/>
              <a:defRPr sz="19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4670" y="1906540"/>
            <a:ext cx="4724775" cy="3463780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32101" y="1345712"/>
            <a:ext cx="4726631" cy="56082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4558" indent="0">
              <a:buNone/>
              <a:defRPr sz="2300" b="1"/>
            </a:lvl2pPr>
            <a:lvl3pPr marL="1069116" indent="0">
              <a:buNone/>
              <a:defRPr sz="2100" b="1"/>
            </a:lvl3pPr>
            <a:lvl4pPr marL="1603675" indent="0">
              <a:buNone/>
              <a:defRPr sz="1900" b="1"/>
            </a:lvl4pPr>
            <a:lvl5pPr marL="2138233" indent="0">
              <a:buNone/>
              <a:defRPr sz="1900" b="1"/>
            </a:lvl5pPr>
            <a:lvl6pPr marL="2672791" indent="0">
              <a:buNone/>
              <a:defRPr sz="1900" b="1"/>
            </a:lvl6pPr>
            <a:lvl7pPr marL="3207349" indent="0">
              <a:buNone/>
              <a:defRPr sz="1900" b="1"/>
            </a:lvl7pPr>
            <a:lvl8pPr marL="3741908" indent="0">
              <a:buNone/>
              <a:defRPr sz="1900" b="1"/>
            </a:lvl8pPr>
            <a:lvl9pPr marL="4276466" indent="0">
              <a:buNone/>
              <a:defRPr sz="19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32101" y="1906540"/>
            <a:ext cx="4726631" cy="3463780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E86-7C58-4DA6-9EFD-84489A45ED73}" type="datetimeFigureOut">
              <a:rPr lang="cs-CZ" smtClean="0"/>
              <a:t>29.09.2025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67-DC48-4C03-9B32-2A94F3621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990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E86-7C58-4DA6-9EFD-84489A45ED73}" type="datetimeFigureOut">
              <a:rPr lang="cs-CZ" smtClean="0"/>
              <a:t>29.09.2025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67-DC48-4C03-9B32-2A94F3621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181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E86-7C58-4DA6-9EFD-84489A45ED73}" type="datetimeFigureOut">
              <a:rPr lang="cs-CZ" smtClean="0"/>
              <a:t>29.09.2025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67-DC48-4C03-9B32-2A94F3621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284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672" y="239361"/>
            <a:ext cx="3518055" cy="101867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80822" y="239362"/>
            <a:ext cx="5977908" cy="5130959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4672" y="1258040"/>
            <a:ext cx="3518055" cy="4112281"/>
          </a:xfrm>
        </p:spPr>
        <p:txBody>
          <a:bodyPr/>
          <a:lstStyle>
            <a:lvl1pPr marL="0" indent="0">
              <a:buNone/>
              <a:defRPr sz="1600"/>
            </a:lvl1pPr>
            <a:lvl2pPr marL="534558" indent="0">
              <a:buNone/>
              <a:defRPr sz="1400"/>
            </a:lvl2pPr>
            <a:lvl3pPr marL="1069116" indent="0">
              <a:buNone/>
              <a:defRPr sz="1200"/>
            </a:lvl3pPr>
            <a:lvl4pPr marL="1603675" indent="0">
              <a:buNone/>
              <a:defRPr sz="1100"/>
            </a:lvl4pPr>
            <a:lvl5pPr marL="2138233" indent="0">
              <a:buNone/>
              <a:defRPr sz="1100"/>
            </a:lvl5pPr>
            <a:lvl6pPr marL="2672791" indent="0">
              <a:buNone/>
              <a:defRPr sz="1100"/>
            </a:lvl6pPr>
            <a:lvl7pPr marL="3207349" indent="0">
              <a:buNone/>
              <a:defRPr sz="1100"/>
            </a:lvl7pPr>
            <a:lvl8pPr marL="3741908" indent="0">
              <a:buNone/>
              <a:defRPr sz="1100"/>
            </a:lvl8pPr>
            <a:lvl9pPr marL="4276466" indent="0">
              <a:buNone/>
              <a:defRPr sz="11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E86-7C58-4DA6-9EFD-84489A45ED73}" type="datetimeFigureOut">
              <a:rPr lang="cs-CZ" smtClean="0"/>
              <a:t>29.09.2025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67-DC48-4C03-9B32-2A94F3621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282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981" y="4208304"/>
            <a:ext cx="6416040" cy="49681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95981" y="537171"/>
            <a:ext cx="6416040" cy="3607118"/>
          </a:xfrm>
        </p:spPr>
        <p:txBody>
          <a:bodyPr/>
          <a:lstStyle>
            <a:lvl1pPr marL="0" indent="0">
              <a:buNone/>
              <a:defRPr sz="3700"/>
            </a:lvl1pPr>
            <a:lvl2pPr marL="534558" indent="0">
              <a:buNone/>
              <a:defRPr sz="3300"/>
            </a:lvl2pPr>
            <a:lvl3pPr marL="1069116" indent="0">
              <a:buNone/>
              <a:defRPr sz="2800"/>
            </a:lvl3pPr>
            <a:lvl4pPr marL="1603675" indent="0">
              <a:buNone/>
              <a:defRPr sz="2300"/>
            </a:lvl4pPr>
            <a:lvl5pPr marL="2138233" indent="0">
              <a:buNone/>
              <a:defRPr sz="2300"/>
            </a:lvl5pPr>
            <a:lvl6pPr marL="2672791" indent="0">
              <a:buNone/>
              <a:defRPr sz="2300"/>
            </a:lvl6pPr>
            <a:lvl7pPr marL="3207349" indent="0">
              <a:buNone/>
              <a:defRPr sz="2300"/>
            </a:lvl7pPr>
            <a:lvl8pPr marL="3741908" indent="0">
              <a:buNone/>
              <a:defRPr sz="2300"/>
            </a:lvl8pPr>
            <a:lvl9pPr marL="4276466" indent="0">
              <a:buNone/>
              <a:defRPr sz="23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95981" y="4705118"/>
            <a:ext cx="6416040" cy="705559"/>
          </a:xfrm>
        </p:spPr>
        <p:txBody>
          <a:bodyPr/>
          <a:lstStyle>
            <a:lvl1pPr marL="0" indent="0">
              <a:buNone/>
              <a:defRPr sz="1600"/>
            </a:lvl1pPr>
            <a:lvl2pPr marL="534558" indent="0">
              <a:buNone/>
              <a:defRPr sz="1400"/>
            </a:lvl2pPr>
            <a:lvl3pPr marL="1069116" indent="0">
              <a:buNone/>
              <a:defRPr sz="1200"/>
            </a:lvl3pPr>
            <a:lvl4pPr marL="1603675" indent="0">
              <a:buNone/>
              <a:defRPr sz="1100"/>
            </a:lvl4pPr>
            <a:lvl5pPr marL="2138233" indent="0">
              <a:buNone/>
              <a:defRPr sz="1100"/>
            </a:lvl5pPr>
            <a:lvl6pPr marL="2672791" indent="0">
              <a:buNone/>
              <a:defRPr sz="1100"/>
            </a:lvl6pPr>
            <a:lvl7pPr marL="3207349" indent="0">
              <a:buNone/>
              <a:defRPr sz="1100"/>
            </a:lvl7pPr>
            <a:lvl8pPr marL="3741908" indent="0">
              <a:buNone/>
              <a:defRPr sz="1100"/>
            </a:lvl8pPr>
            <a:lvl9pPr marL="4276466" indent="0">
              <a:buNone/>
              <a:defRPr sz="11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E86-7C58-4DA6-9EFD-84489A45ED73}" type="datetimeFigureOut">
              <a:rPr lang="cs-CZ" smtClean="0"/>
              <a:t>29.09.2025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67-DC48-4C03-9B32-2A94F3621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897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34670" y="240754"/>
            <a:ext cx="9624060" cy="1001977"/>
          </a:xfrm>
          <a:prstGeom prst="rect">
            <a:avLst/>
          </a:prstGeom>
        </p:spPr>
        <p:txBody>
          <a:bodyPr vert="horz" lIns="106912" tIns="53456" rIns="106912" bIns="53456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4670" y="1402769"/>
            <a:ext cx="9624060" cy="3967551"/>
          </a:xfrm>
          <a:prstGeom prst="rect">
            <a:avLst/>
          </a:prstGeom>
        </p:spPr>
        <p:txBody>
          <a:bodyPr vert="horz" lIns="106912" tIns="53456" rIns="106912" bIns="53456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34670" y="5572107"/>
            <a:ext cx="2495127" cy="320076"/>
          </a:xfrm>
          <a:prstGeom prst="rect">
            <a:avLst/>
          </a:prstGeom>
        </p:spPr>
        <p:txBody>
          <a:bodyPr vert="horz" lIns="106912" tIns="53456" rIns="106912" bIns="5345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81E86-7C58-4DA6-9EFD-84489A45ED73}" type="datetimeFigureOut">
              <a:rPr lang="cs-CZ" smtClean="0"/>
              <a:t>29.09.2025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653579" y="5572107"/>
            <a:ext cx="3386243" cy="320076"/>
          </a:xfrm>
          <a:prstGeom prst="rect">
            <a:avLst/>
          </a:prstGeom>
        </p:spPr>
        <p:txBody>
          <a:bodyPr vert="horz" lIns="106912" tIns="53456" rIns="106912" bIns="5345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663603" y="5572107"/>
            <a:ext cx="2495127" cy="320076"/>
          </a:xfrm>
          <a:prstGeom prst="rect">
            <a:avLst/>
          </a:prstGeom>
        </p:spPr>
        <p:txBody>
          <a:bodyPr vert="horz" lIns="106912" tIns="53456" rIns="106912" bIns="5345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6A867-DC48-4C03-9B32-2A94F3621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3556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1069116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0919" indent="-400919" algn="l" defTabSz="106911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57" indent="-334099" algn="l" defTabSz="106911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36396" indent="-267279" algn="l" defTabSz="10691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0954" indent="-267279" algn="l" defTabSz="106911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05512" indent="-267279" algn="l" defTabSz="106911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40070" indent="-267279" algn="l" defTabSz="10691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74629" indent="-267279" algn="l" defTabSz="10691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09187" indent="-267279" algn="l" defTabSz="10691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43745" indent="-267279" algn="l" defTabSz="10691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069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4558" algn="l" defTabSz="1069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9116" algn="l" defTabSz="1069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3675" algn="l" defTabSz="1069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8233" algn="l" defTabSz="1069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72791" algn="l" defTabSz="1069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07349" algn="l" defTabSz="1069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41908" algn="l" defTabSz="1069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76466" algn="l" defTabSz="1069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171" y="320077"/>
            <a:ext cx="9223058" cy="1162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171" y="1600380"/>
            <a:ext cx="9223058" cy="381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171" y="5572108"/>
            <a:ext cx="2406015" cy="3200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00F60-94D9-49BB-8414-3D123BF0114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29.09.2025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2189" y="5572108"/>
            <a:ext cx="3609023" cy="3200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2214" y="5572108"/>
            <a:ext cx="2406015" cy="3200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64517-D725-44D6-9ADB-4198882A283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03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801563" rtl="0" eaLnBrk="1" latinLnBrk="0" hangingPunct="1">
        <a:lnSpc>
          <a:spcPct val="90000"/>
        </a:lnSpc>
        <a:spcBef>
          <a:spcPct val="0"/>
        </a:spcBef>
        <a:buNone/>
        <a:defRPr sz="385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391" indent="-200391" algn="l" defTabSz="801563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4" kern="1200">
          <a:solidFill>
            <a:schemeClr val="tx1"/>
          </a:solidFill>
          <a:latin typeface="+mn-lt"/>
          <a:ea typeface="+mn-ea"/>
          <a:cs typeface="+mn-cs"/>
        </a:defRPr>
      </a:lvl1pPr>
      <a:lvl2pPr marL="601172" indent="-200391" algn="l" defTabSz="801563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2104" kern="1200">
          <a:solidFill>
            <a:schemeClr val="tx1"/>
          </a:solidFill>
          <a:latin typeface="+mn-lt"/>
          <a:ea typeface="+mn-ea"/>
          <a:cs typeface="+mn-cs"/>
        </a:defRPr>
      </a:lvl2pPr>
      <a:lvl3pPr marL="1001954" indent="-200391" algn="l" defTabSz="801563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3pPr>
      <a:lvl4pPr marL="1402735" indent="-200391" algn="l" defTabSz="801563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4pPr>
      <a:lvl5pPr marL="1803517" indent="-200391" algn="l" defTabSz="801563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5pPr>
      <a:lvl6pPr marL="2204298" indent="-200391" algn="l" defTabSz="801563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6pPr>
      <a:lvl7pPr marL="2605080" indent="-200391" algn="l" defTabSz="801563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7pPr>
      <a:lvl8pPr marL="3005861" indent="-200391" algn="l" defTabSz="801563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8pPr>
      <a:lvl9pPr marL="3406643" indent="-200391" algn="l" defTabSz="801563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563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1pPr>
      <a:lvl2pPr marL="400782" algn="l" defTabSz="801563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2pPr>
      <a:lvl3pPr marL="801563" algn="l" defTabSz="801563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3pPr>
      <a:lvl4pPr marL="1202345" algn="l" defTabSz="801563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4pPr>
      <a:lvl5pPr marL="1603126" algn="l" defTabSz="801563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5pPr>
      <a:lvl6pPr marL="2003908" algn="l" defTabSz="801563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6pPr>
      <a:lvl7pPr marL="2404689" algn="l" defTabSz="801563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7pPr>
      <a:lvl8pPr marL="2805471" algn="l" defTabSz="801563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8pPr>
      <a:lvl9pPr marL="3206252" algn="l" defTabSz="801563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ázek 31">
            <a:extLst>
              <a:ext uri="{FF2B5EF4-FFF2-40B4-BE49-F238E27FC236}">
                <a16:creationId xmlns:a16="http://schemas.microsoft.com/office/drawing/2014/main" id="{51E18C96-F420-46C5-B017-367332D25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602100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972BC65-30FD-4720-B760-02DD08E4B2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3"/>
            <a:ext cx="10693400" cy="3565923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7CA47844-70C0-4A55-9CE2-9B1B490A8FCA}"/>
              </a:ext>
            </a:extLst>
          </p:cNvPr>
          <p:cNvSpPr txBox="1"/>
          <p:nvPr/>
        </p:nvSpPr>
        <p:spPr>
          <a:xfrm>
            <a:off x="256564" y="3772193"/>
            <a:ext cx="10180271" cy="1200329"/>
          </a:xfrm>
          <a:prstGeom prst="rect">
            <a:avLst/>
          </a:prstGeom>
          <a:solidFill>
            <a:srgbClr val="003C69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</a:rPr>
              <a:t>Poradní skupina Metropolitní spolupráce</a:t>
            </a:r>
          </a:p>
          <a:p>
            <a:r>
              <a:rPr lang="cs-CZ" sz="2400" b="1" dirty="0">
                <a:solidFill>
                  <a:schemeClr val="bg1"/>
                </a:solidFill>
                <a:cs typeface="Calibri"/>
              </a:rPr>
              <a:t>JEDNÁNÍ 30. 9. 2025</a:t>
            </a:r>
          </a:p>
          <a:p>
            <a:r>
              <a:rPr lang="cs-CZ" sz="2400" b="1" dirty="0">
                <a:solidFill>
                  <a:schemeClr val="bg1"/>
                </a:solidFill>
                <a:cs typeface="Calibri"/>
              </a:rPr>
              <a:t>Ostravské muzeum</a:t>
            </a:r>
          </a:p>
        </p:txBody>
      </p:sp>
      <p:pic>
        <p:nvPicPr>
          <p:cNvPr id="27" name="Obrázek 26">
            <a:extLst>
              <a:ext uri="{FF2B5EF4-FFF2-40B4-BE49-F238E27FC236}">
                <a16:creationId xmlns:a16="http://schemas.microsoft.com/office/drawing/2014/main" id="{3A3608C9-7DE8-44A2-8DE6-1AE158DE73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62" y="5518303"/>
            <a:ext cx="2432394" cy="324197"/>
          </a:xfrm>
          <a:prstGeom prst="rect">
            <a:avLst/>
          </a:prstGeom>
        </p:spPr>
      </p:pic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747EC9C4-091D-4225-B64B-1B0B9A43C0C5}"/>
              </a:ext>
            </a:extLst>
          </p:cNvPr>
          <p:cNvCxnSpPr>
            <a:cxnSpLocks/>
          </p:cNvCxnSpPr>
          <p:nvPr/>
        </p:nvCxnSpPr>
        <p:spPr>
          <a:xfrm>
            <a:off x="0" y="3566316"/>
            <a:ext cx="10693400" cy="0"/>
          </a:xfrm>
          <a:prstGeom prst="line">
            <a:avLst/>
          </a:prstGeom>
          <a:ln w="19050">
            <a:solidFill>
              <a:srgbClr val="003C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ázek 1">
            <a:extLst>
              <a:ext uri="{FF2B5EF4-FFF2-40B4-BE49-F238E27FC236}">
                <a16:creationId xmlns:a16="http://schemas.microsoft.com/office/drawing/2014/main" id="{A4A8FBBD-9D27-8789-CA56-AA781F9595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849" y="5518303"/>
            <a:ext cx="2893989" cy="35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13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9C0D9-19D0-3396-D044-A6E3E5448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podepsat, tmavé&#10;&#10;Popis se vygeneroval automaticky.">
            <a:extLst>
              <a:ext uri="{FF2B5EF4-FFF2-40B4-BE49-F238E27FC236}">
                <a16:creationId xmlns:a16="http://schemas.microsoft.com/office/drawing/2014/main" id="{077763DD-D975-FA85-0BDF-8F626C8BFD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715" y="5429133"/>
            <a:ext cx="3076717" cy="389748"/>
          </a:xfrm>
          <a:prstGeom prst="rect">
            <a:avLst/>
          </a:prstGeom>
        </p:spPr>
      </p:pic>
      <p:pic>
        <p:nvPicPr>
          <p:cNvPr id="8" name="Obrázek 7" descr="Obsah obrázku Písmo, text, logo, Grafika&#10;&#10;Popis byl vytvořen automaticky">
            <a:extLst>
              <a:ext uri="{FF2B5EF4-FFF2-40B4-BE49-F238E27FC236}">
                <a16:creationId xmlns:a16="http://schemas.microsoft.com/office/drawing/2014/main" id="{A247471E-60A2-61AE-185B-550A2D89D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7" b="27305"/>
          <a:stretch/>
        </p:blipFill>
        <p:spPr>
          <a:xfrm>
            <a:off x="1440708" y="5241667"/>
            <a:ext cx="1923796" cy="715620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25B1A28B-DC17-BB44-ABA6-402016F67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67" y="339775"/>
            <a:ext cx="9410069" cy="756450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/>
              <a:t>Založení platformy ITI 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CF3E2CF-0937-90F8-3B24-CA4BBD526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259" y="1164657"/>
            <a:ext cx="10366141" cy="4264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5" b="1" dirty="0"/>
              <a:t>DSO – Metropolitní oblasti a aglomerace (České republiky) </a:t>
            </a:r>
          </a:p>
          <a:p>
            <a:pPr marL="0" indent="0">
              <a:buNone/>
            </a:pPr>
            <a:r>
              <a:rPr lang="cs-CZ" sz="2805" dirty="0"/>
              <a:t>- založení 1.1.2026 (právní subjekt jako rovnocenný partner pro  </a:t>
            </a:r>
          </a:p>
          <a:p>
            <a:pPr marL="0" indent="0">
              <a:buNone/>
            </a:pPr>
            <a:r>
              <a:rPr lang="cs-CZ" sz="2805" dirty="0"/>
              <a:t>   jednávání)</a:t>
            </a:r>
          </a:p>
          <a:p>
            <a:pPr marL="0" indent="0">
              <a:buNone/>
            </a:pPr>
            <a:r>
              <a:rPr lang="cs-CZ" sz="2805" dirty="0"/>
              <a:t>- deklarace o vyjádření zájmu; 13 </a:t>
            </a:r>
            <a:r>
              <a:rPr lang="cs-CZ" sz="2805" dirty="0" err="1"/>
              <a:t>nositelských</a:t>
            </a:r>
            <a:r>
              <a:rPr lang="cs-CZ" sz="2805" dirty="0"/>
              <a:t> měst; Praha 16. 4. 2025</a:t>
            </a:r>
          </a:p>
          <a:p>
            <a:pPr marL="0" indent="0">
              <a:buNone/>
            </a:pPr>
            <a:r>
              <a:rPr lang="cs-CZ" sz="2805" dirty="0"/>
              <a:t>-</a:t>
            </a:r>
            <a:r>
              <a:rPr lang="cs-CZ" sz="2805" b="1" dirty="0"/>
              <a:t> </a:t>
            </a:r>
            <a:r>
              <a:rPr lang="cs-CZ" sz="2805" dirty="0"/>
              <a:t>NS MAS, Asociace krajů, Sdružení místních samospráv, SMOČR</a:t>
            </a:r>
          </a:p>
          <a:p>
            <a:pPr>
              <a:buFontTx/>
              <a:buChar char="-"/>
            </a:pPr>
            <a:r>
              <a:rPr lang="cs-CZ" sz="2805" dirty="0"/>
              <a:t>2. 7. 2025 DG REGIO Brusel</a:t>
            </a:r>
          </a:p>
          <a:p>
            <a:pPr>
              <a:buFontTx/>
              <a:buChar char="-"/>
            </a:pPr>
            <a:r>
              <a:rPr lang="cs-CZ" sz="2805" dirty="0"/>
              <a:t>19. - 20. 11. 2025 Brusel</a:t>
            </a:r>
          </a:p>
          <a:p>
            <a:pPr marL="0" indent="0">
              <a:buNone/>
            </a:pPr>
            <a:endParaRPr lang="cs-CZ" sz="1200" b="1" dirty="0"/>
          </a:p>
        </p:txBody>
      </p:sp>
    </p:spTree>
    <p:extLst>
      <p:ext uri="{BB962C8B-B14F-4D97-AF65-F5344CB8AC3E}">
        <p14:creationId xmlns:p14="http://schemas.microsoft.com/office/powerpoint/2010/main" val="2218983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411E4-8F7D-7F90-73C2-712E13578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podepsat, tmavé&#10;&#10;Popis se vygeneroval automaticky.">
            <a:extLst>
              <a:ext uri="{FF2B5EF4-FFF2-40B4-BE49-F238E27FC236}">
                <a16:creationId xmlns:a16="http://schemas.microsoft.com/office/drawing/2014/main" id="{52B72335-6A56-C529-27A7-39ABC491FE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715" y="5429133"/>
            <a:ext cx="3076717" cy="389748"/>
          </a:xfrm>
          <a:prstGeom prst="rect">
            <a:avLst/>
          </a:prstGeom>
        </p:spPr>
      </p:pic>
      <p:pic>
        <p:nvPicPr>
          <p:cNvPr id="8" name="Obrázek 7" descr="Obsah obrázku Písmo, text, logo, Grafika&#10;&#10;Popis byl vytvořen automaticky">
            <a:extLst>
              <a:ext uri="{FF2B5EF4-FFF2-40B4-BE49-F238E27FC236}">
                <a16:creationId xmlns:a16="http://schemas.microsoft.com/office/drawing/2014/main" id="{8A05CF85-B455-8412-E472-B4638D85B1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7" b="27305"/>
          <a:stretch/>
        </p:blipFill>
        <p:spPr>
          <a:xfrm>
            <a:off x="1440708" y="5241667"/>
            <a:ext cx="1923796" cy="715620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BD149776-BB10-91C8-0746-28F098550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592" y="62886"/>
            <a:ext cx="8712925" cy="756450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/>
              <a:t>Návrh VFR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10A1ADF-58E7-9C6C-F2EF-252A0C72C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5" y="706835"/>
            <a:ext cx="10366188" cy="472229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cs-CZ" sz="1200" b="1" dirty="0"/>
          </a:p>
          <a:p>
            <a:pPr>
              <a:buFontTx/>
              <a:buChar char="-"/>
            </a:pPr>
            <a:r>
              <a:rPr lang="cs-CZ" sz="8000" b="1" dirty="0"/>
              <a:t>Alokace pro ČR cca 735 mld. Kč (29,4 mld. EUR)</a:t>
            </a:r>
          </a:p>
          <a:p>
            <a:pPr>
              <a:buFontTx/>
              <a:buChar char="-"/>
            </a:pPr>
            <a:r>
              <a:rPr lang="cs-CZ" sz="8000" dirty="0"/>
              <a:t>14 % sociální cíle</a:t>
            </a:r>
          </a:p>
          <a:p>
            <a:pPr>
              <a:buFontTx/>
              <a:buChar char="-"/>
            </a:pPr>
            <a:r>
              <a:rPr lang="cs-CZ" sz="8000" dirty="0">
                <a:solidFill>
                  <a:srgbClr val="FF0000"/>
                </a:solidFill>
              </a:rPr>
              <a:t>43 % klimatické a enviromentální cíle</a:t>
            </a:r>
          </a:p>
          <a:p>
            <a:pPr>
              <a:buFontTx/>
              <a:buChar char="-"/>
            </a:pPr>
            <a:r>
              <a:rPr lang="cs-CZ" sz="8000" dirty="0"/>
              <a:t>fond Konkurenceschopnost (příležitost)</a:t>
            </a:r>
          </a:p>
          <a:p>
            <a:pPr>
              <a:buFontTx/>
              <a:buChar char="-"/>
            </a:pPr>
            <a:r>
              <a:rPr lang="cs-CZ" sz="8000" dirty="0"/>
              <a:t>Obrana</a:t>
            </a:r>
          </a:p>
          <a:p>
            <a:pPr>
              <a:buFontTx/>
              <a:buChar char="-"/>
            </a:pPr>
            <a:r>
              <a:rPr lang="cs-CZ" sz="8000" dirty="0"/>
              <a:t>27 NRPP a </a:t>
            </a:r>
            <a:r>
              <a:rPr lang="cs-CZ" sz="8000" dirty="0" err="1"/>
              <a:t>Interreg</a:t>
            </a:r>
            <a:r>
              <a:rPr lang="cs-CZ" sz="8000" dirty="0"/>
              <a:t> (z 540 programů)</a:t>
            </a:r>
          </a:p>
          <a:p>
            <a:pPr marL="0" indent="0">
              <a:buNone/>
            </a:pPr>
            <a:r>
              <a:rPr lang="cs-CZ" sz="8000" dirty="0"/>
              <a:t> </a:t>
            </a:r>
          </a:p>
          <a:p>
            <a:r>
              <a:rPr lang="cs-CZ" sz="8000" dirty="0"/>
              <a:t>nejsou alokace pro jednotlivé fondy, rozdělení na národní úrovni, nařízení</a:t>
            </a:r>
          </a:p>
          <a:p>
            <a:pPr marL="0" indent="0">
              <a:buNone/>
            </a:pPr>
            <a:r>
              <a:rPr lang="cs-CZ" sz="8000" dirty="0"/>
              <a:t>   konkretizuje jen částky pro vnitřní věci, SKF, MRR, sociální cíle a cíle na    </a:t>
            </a:r>
          </a:p>
          <a:p>
            <a:pPr marL="0" indent="0">
              <a:buNone/>
            </a:pPr>
            <a:r>
              <a:rPr lang="cs-CZ" sz="8000" dirty="0"/>
              <a:t>   klima, podpora příjmů pro zemědělce</a:t>
            </a:r>
          </a:p>
          <a:p>
            <a:pPr marL="0" indent="0">
              <a:buNone/>
            </a:pPr>
            <a:endParaRPr lang="cs-CZ" sz="4800" dirty="0"/>
          </a:p>
          <a:p>
            <a:pPr marL="0" indent="0">
              <a:buNone/>
            </a:pPr>
            <a:r>
              <a:rPr lang="cs-CZ" sz="8000" b="1" dirty="0"/>
              <a:t>-   MMR NOK nebude rozporovat (sběr připomínek)</a:t>
            </a:r>
          </a:p>
          <a:p>
            <a:pPr>
              <a:buFontTx/>
              <a:buChar char="-"/>
            </a:pPr>
            <a:r>
              <a:rPr lang="cs-CZ" sz="8000" b="1" dirty="0"/>
              <a:t>ČR předloží EK Národní a regionální plán partnerství</a:t>
            </a:r>
            <a:r>
              <a:rPr lang="cs-CZ" sz="8000" dirty="0"/>
              <a:t> (NRPP)</a:t>
            </a:r>
            <a:endParaRPr lang="cs-CZ" sz="8000" b="1" dirty="0"/>
          </a:p>
          <a:p>
            <a:pPr>
              <a:buFontTx/>
              <a:buChar char="-"/>
            </a:pPr>
            <a:endParaRPr lang="cs-CZ" sz="8000" dirty="0"/>
          </a:p>
          <a:p>
            <a:pPr>
              <a:buFontTx/>
              <a:buChar char="-"/>
            </a:pPr>
            <a:endParaRPr lang="cs-CZ" sz="8000" dirty="0"/>
          </a:p>
          <a:p>
            <a:pPr marL="0" indent="0">
              <a:buNone/>
            </a:pPr>
            <a:endParaRPr lang="cs-CZ" sz="8000" b="1" dirty="0"/>
          </a:p>
          <a:p>
            <a:pPr>
              <a:buFontTx/>
              <a:buChar char="-"/>
            </a:pPr>
            <a:endParaRPr lang="cs-CZ" sz="5000" b="1" dirty="0"/>
          </a:p>
        </p:txBody>
      </p:sp>
    </p:spTree>
    <p:extLst>
      <p:ext uri="{BB962C8B-B14F-4D97-AF65-F5344CB8AC3E}">
        <p14:creationId xmlns:p14="http://schemas.microsoft.com/office/powerpoint/2010/main" val="2255274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A38E80-F59E-A38D-DCB7-4C7643633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podepsat, tmavé&#10;&#10;Popis se vygeneroval automaticky.">
            <a:extLst>
              <a:ext uri="{FF2B5EF4-FFF2-40B4-BE49-F238E27FC236}">
                <a16:creationId xmlns:a16="http://schemas.microsoft.com/office/drawing/2014/main" id="{1A2F0133-1224-FD54-35D1-AB5A60F466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715" y="5429133"/>
            <a:ext cx="3076717" cy="389748"/>
          </a:xfrm>
          <a:prstGeom prst="rect">
            <a:avLst/>
          </a:prstGeom>
        </p:spPr>
      </p:pic>
      <p:pic>
        <p:nvPicPr>
          <p:cNvPr id="8" name="Obrázek 7" descr="Obsah obrázku Písmo, text, logo, Grafika&#10;&#10;Popis byl vytvořen automaticky">
            <a:extLst>
              <a:ext uri="{FF2B5EF4-FFF2-40B4-BE49-F238E27FC236}">
                <a16:creationId xmlns:a16="http://schemas.microsoft.com/office/drawing/2014/main" id="{7F0A8D42-6B80-6D49-CE97-9C06F2081D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7" b="27305"/>
          <a:stretch/>
        </p:blipFill>
        <p:spPr>
          <a:xfrm>
            <a:off x="1440708" y="5241667"/>
            <a:ext cx="1923796" cy="715620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117033E1-AF8A-CFBC-9E69-DBE24A9BF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592" y="62886"/>
            <a:ext cx="8712925" cy="756450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/>
              <a:t>Návrh VFR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8AC86A9-DFDE-36DB-A223-B621936B7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5" y="706835"/>
            <a:ext cx="10366188" cy="472229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200" b="1" dirty="0"/>
          </a:p>
          <a:p>
            <a:pPr marL="0" indent="0">
              <a:buNone/>
            </a:pPr>
            <a:r>
              <a:rPr lang="cs-CZ" b="1" dirty="0"/>
              <a:t>Hlavní návrhy a změny</a:t>
            </a:r>
            <a:endParaRPr lang="cs-CZ" dirty="0"/>
          </a:p>
          <a:p>
            <a:endParaRPr lang="cs-CZ" dirty="0"/>
          </a:p>
          <a:p>
            <a:r>
              <a:rPr lang="cs-CZ" dirty="0"/>
              <a:t>Zavedení jednoho souboru pravidel pro všechny oblasti podpory</a:t>
            </a:r>
          </a:p>
          <a:p>
            <a:r>
              <a:rPr lang="cs-CZ" dirty="0"/>
              <a:t>Posílení víceúrovňového řízení a zapojení regionálních aktérů</a:t>
            </a:r>
          </a:p>
          <a:p>
            <a:r>
              <a:rPr lang="cs-CZ" dirty="0"/>
              <a:t>Podpora projektů s vyšší přidanou hodnotou EU, vč. přeshraničních projektů</a:t>
            </a:r>
          </a:p>
          <a:p>
            <a:r>
              <a:rPr lang="cs-CZ" dirty="0"/>
              <a:t>Důraz na spravedlivý přístup, generační obměnu a podporu nejvíce potřebným</a:t>
            </a:r>
          </a:p>
          <a:p>
            <a:r>
              <a:rPr lang="cs-CZ" dirty="0"/>
              <a:t>Důraz na výkonnostní model</a:t>
            </a:r>
          </a:p>
          <a:p>
            <a:r>
              <a:rPr lang="cs-CZ" dirty="0"/>
              <a:t>Důraz na FN</a:t>
            </a:r>
          </a:p>
          <a:p>
            <a:pPr>
              <a:buFontTx/>
              <a:buChar char="-"/>
            </a:pPr>
            <a:endParaRPr lang="cs-CZ" sz="8000" dirty="0"/>
          </a:p>
          <a:p>
            <a:pPr>
              <a:buFontTx/>
              <a:buChar char="-"/>
            </a:pPr>
            <a:endParaRPr lang="cs-CZ" sz="8000" dirty="0"/>
          </a:p>
          <a:p>
            <a:pPr marL="0" indent="0">
              <a:buNone/>
            </a:pPr>
            <a:endParaRPr lang="cs-CZ" sz="8000" b="1" dirty="0"/>
          </a:p>
          <a:p>
            <a:pPr>
              <a:buFontTx/>
              <a:buChar char="-"/>
            </a:pPr>
            <a:endParaRPr lang="cs-CZ" sz="5000" b="1" dirty="0"/>
          </a:p>
        </p:txBody>
      </p:sp>
    </p:spTree>
    <p:extLst>
      <p:ext uri="{BB962C8B-B14F-4D97-AF65-F5344CB8AC3E}">
        <p14:creationId xmlns:p14="http://schemas.microsoft.com/office/powerpoint/2010/main" val="4036745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1A1FC-967B-9987-1A9B-74F333530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podepsat, tmavé&#10;&#10;Popis se vygeneroval automaticky.">
            <a:extLst>
              <a:ext uri="{FF2B5EF4-FFF2-40B4-BE49-F238E27FC236}">
                <a16:creationId xmlns:a16="http://schemas.microsoft.com/office/drawing/2014/main" id="{1A615F5B-F689-C601-56B3-F8DF746F94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715" y="5429133"/>
            <a:ext cx="3076717" cy="389748"/>
          </a:xfrm>
          <a:prstGeom prst="rect">
            <a:avLst/>
          </a:prstGeom>
        </p:spPr>
      </p:pic>
      <p:pic>
        <p:nvPicPr>
          <p:cNvPr id="8" name="Obrázek 7" descr="Obsah obrázku Písmo, text, logo, Grafika&#10;&#10;Popis byl vytvořen automaticky">
            <a:extLst>
              <a:ext uri="{FF2B5EF4-FFF2-40B4-BE49-F238E27FC236}">
                <a16:creationId xmlns:a16="http://schemas.microsoft.com/office/drawing/2014/main" id="{EE8CC804-1902-F96B-7F29-90C5EE58BB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7" b="27305"/>
          <a:stretch/>
        </p:blipFill>
        <p:spPr>
          <a:xfrm>
            <a:off x="1440708" y="5241667"/>
            <a:ext cx="1923796" cy="715620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6DA381AB-505C-9724-879D-3CDF12308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80" y="192982"/>
            <a:ext cx="8712925" cy="756450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latin typeface="Aptos" panose="020B0004020202020204" pitchFamily="34" charset="0"/>
              </a:rPr>
              <a:t>SRR 28+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33895DF-A748-BCDD-D861-35025CE81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225" y="817984"/>
            <a:ext cx="10108949" cy="46111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b="1" dirty="0"/>
              <a:t>SRR</a:t>
            </a:r>
          </a:p>
          <a:p>
            <a:pPr marL="0" indent="0">
              <a:buNone/>
            </a:pPr>
            <a:r>
              <a:rPr lang="cs-CZ" sz="2800" dirty="0"/>
              <a:t>Harmonogram:</a:t>
            </a:r>
          </a:p>
          <a:p>
            <a:pPr marL="0" indent="0">
              <a:buNone/>
            </a:pPr>
            <a:r>
              <a:rPr lang="cs-CZ" sz="2800" dirty="0"/>
              <a:t>Podzim 2025 – zahájení prací na analytické části</a:t>
            </a:r>
          </a:p>
          <a:p>
            <a:pPr marL="0" indent="0">
              <a:buNone/>
            </a:pPr>
            <a:r>
              <a:rPr lang="cs-CZ" sz="2800" dirty="0"/>
              <a:t>Jaro 2026 – zahájení prací na strategické části</a:t>
            </a:r>
          </a:p>
          <a:p>
            <a:pPr marL="0" indent="0">
              <a:buNone/>
            </a:pPr>
            <a:r>
              <a:rPr lang="cs-CZ" sz="2800" dirty="0"/>
              <a:t>Léto 2026 – zahájení prací na implementační části</a:t>
            </a:r>
          </a:p>
          <a:p>
            <a:pPr marL="0" indent="0">
              <a:buNone/>
            </a:pPr>
            <a:r>
              <a:rPr lang="cs-CZ" sz="2800" b="1" dirty="0"/>
              <a:t>Schválená SRR konec roku 2027 </a:t>
            </a:r>
          </a:p>
          <a:p>
            <a:pPr marL="0" indent="0">
              <a:buNone/>
            </a:pPr>
            <a:r>
              <a:rPr lang="cs-CZ" sz="1200" dirty="0"/>
              <a:t>  </a:t>
            </a:r>
          </a:p>
          <a:p>
            <a:pPr marL="0" indent="0">
              <a:buNone/>
            </a:pPr>
            <a:r>
              <a:rPr lang="cs-CZ" sz="2800" b="1" dirty="0"/>
              <a:t>Integrované strategie MOA – vazba na SRR</a:t>
            </a:r>
          </a:p>
          <a:p>
            <a:pPr>
              <a:buFontTx/>
              <a:buChar char="-"/>
            </a:pPr>
            <a:r>
              <a:rPr lang="cs-CZ" sz="2800" dirty="0"/>
              <a:t>úprava vymezení území (+ - 10 %); prof. </a:t>
            </a:r>
            <a:r>
              <a:rPr lang="cs-CZ" sz="2800" dirty="0" err="1"/>
              <a:t>Ouředníček</a:t>
            </a:r>
            <a:r>
              <a:rPr lang="cs-CZ" sz="2800" dirty="0"/>
              <a:t> (Albertov)</a:t>
            </a:r>
          </a:p>
          <a:p>
            <a:pPr>
              <a:buFontTx/>
              <a:buChar char="-"/>
            </a:pPr>
            <a:r>
              <a:rPr lang="cs-CZ" sz="2800" dirty="0"/>
              <a:t>podzim 2025 </a:t>
            </a:r>
          </a:p>
        </p:txBody>
      </p:sp>
      <p:pic>
        <p:nvPicPr>
          <p:cNvPr id="7" name="Grafický objekt 6" descr="Ohňostroj se souvislou výplní">
            <a:extLst>
              <a:ext uri="{FF2B5EF4-FFF2-40B4-BE49-F238E27FC236}">
                <a16:creationId xmlns:a16="http://schemas.microsoft.com/office/drawing/2014/main" id="{F4112694-6D3F-FD21-44DB-5E909BEDB4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38474" y="2855011"/>
            <a:ext cx="914400" cy="914400"/>
          </a:xfrm>
          <a:prstGeom prst="rect">
            <a:avLst/>
          </a:prstGeom>
        </p:spPr>
      </p:pic>
      <p:sp>
        <p:nvSpPr>
          <p:cNvPr id="9" name="Šipka: doprava 8">
            <a:extLst>
              <a:ext uri="{FF2B5EF4-FFF2-40B4-BE49-F238E27FC236}">
                <a16:creationId xmlns:a16="http://schemas.microsoft.com/office/drawing/2014/main" id="{E059623C-F103-7699-0FA5-0465743F954E}"/>
              </a:ext>
            </a:extLst>
          </p:cNvPr>
          <p:cNvSpPr/>
          <p:nvPr/>
        </p:nvSpPr>
        <p:spPr>
          <a:xfrm>
            <a:off x="2651760" y="46868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4707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7A0495-093E-4D09-BFCA-90BE25032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79084BC-C8D9-4E0F-AF8B-52579D6D81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94" y="-1"/>
            <a:ext cx="10712694" cy="6011863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063E5BB-59E5-4684-822F-C42E256D14B5}"/>
              </a:ext>
            </a:extLst>
          </p:cNvPr>
          <p:cNvSpPr txBox="1"/>
          <p:nvPr/>
        </p:nvSpPr>
        <p:spPr>
          <a:xfrm>
            <a:off x="-29913" y="298448"/>
            <a:ext cx="5808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>
                <a:solidFill>
                  <a:schemeClr val="bg1"/>
                </a:solidFill>
                <a:latin typeface="+mj-lt"/>
              </a:rPr>
              <a:t>Děkuji za pozornost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0E9A23E-31E2-44D9-9EB5-6751569334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99" y="5094163"/>
            <a:ext cx="4888446" cy="61925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0EC4B33-B780-4A8D-87D9-A0B8046924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308" y="5239827"/>
            <a:ext cx="2695258" cy="327923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599C3892-4D61-4AD4-B65C-70F77519F9FD}"/>
              </a:ext>
            </a:extLst>
          </p:cNvPr>
          <p:cNvSpPr txBox="1"/>
          <p:nvPr/>
        </p:nvSpPr>
        <p:spPr>
          <a:xfrm>
            <a:off x="7557308" y="3005931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6DD7D61-D5C2-4699-B371-1AB630E0D942}"/>
              </a:ext>
            </a:extLst>
          </p:cNvPr>
          <p:cNvSpPr txBox="1"/>
          <p:nvPr/>
        </p:nvSpPr>
        <p:spPr>
          <a:xfrm>
            <a:off x="424399" y="1314111"/>
            <a:ext cx="1933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  <a:latin typeface="Gotham"/>
              </a:rPr>
              <a:t>Tým ITI</a:t>
            </a:r>
          </a:p>
        </p:txBody>
      </p:sp>
    </p:spTree>
    <p:extLst>
      <p:ext uri="{BB962C8B-B14F-4D97-AF65-F5344CB8AC3E}">
        <p14:creationId xmlns:p14="http://schemas.microsoft.com/office/powerpoint/2010/main" val="258415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9FB19F001E6214589BCD3E87AD1D3B0" ma:contentTypeVersion="8" ma:contentTypeDescription="Vytvoří nový dokument" ma:contentTypeScope="" ma:versionID="2b43f476fa981925fc4b3d3110fd0564">
  <xsd:schema xmlns:xsd="http://www.w3.org/2001/XMLSchema" xmlns:xs="http://www.w3.org/2001/XMLSchema" xmlns:p="http://schemas.microsoft.com/office/2006/metadata/properties" xmlns:ns2="8cb5be96-cdff-4abf-a7a2-f6a2e65fa9e7" xmlns:ns3="adc2fed6-c1ed-4f81-ac4c-6e033c343eea" targetNamespace="http://schemas.microsoft.com/office/2006/metadata/properties" ma:root="true" ma:fieldsID="ada475fde876999af6f87204be79e1cd" ns2:_="" ns3:_="">
    <xsd:import namespace="8cb5be96-cdff-4abf-a7a2-f6a2e65fa9e7"/>
    <xsd:import namespace="adc2fed6-c1ed-4f81-ac4c-6e033c343e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b5be96-cdff-4abf-a7a2-f6a2e65fa9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c2fed6-c1ed-4f81-ac4c-6e033c343ee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C4D533-518F-471E-9DCC-8B424F8C0C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0978EC-2CF5-4022-8A3E-9D881BF8167F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adc2fed6-c1ed-4f81-ac4c-6e033c343eea"/>
    <ds:schemaRef ds:uri="8cb5be96-cdff-4abf-a7a2-f6a2e65fa9e7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85B871E-9B44-4F1B-9DEA-8B2C70444D6A}">
  <ds:schemaRefs>
    <ds:schemaRef ds:uri="8cb5be96-cdff-4abf-a7a2-f6a2e65fa9e7"/>
    <ds:schemaRef ds:uri="adc2fed6-c1ed-4f81-ac4c-6e033c343ee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15530</TotalTime>
  <Words>297</Words>
  <Application>Microsoft Office PowerPoint</Application>
  <PresentationFormat>Vlastní</PresentationFormat>
  <Paragraphs>55</Paragraphs>
  <Slides>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6</vt:i4>
      </vt:variant>
    </vt:vector>
  </HeadingPairs>
  <TitlesOfParts>
    <vt:vector size="13" baseType="lpstr">
      <vt:lpstr>Aptos</vt:lpstr>
      <vt:lpstr>Arial</vt:lpstr>
      <vt:lpstr>Calibri</vt:lpstr>
      <vt:lpstr>Calibri Light</vt:lpstr>
      <vt:lpstr>Gotham</vt:lpstr>
      <vt:lpstr>Motiv systému Office</vt:lpstr>
      <vt:lpstr>1_Motiv Office</vt:lpstr>
      <vt:lpstr>Prezentace aplikace PowerPoint</vt:lpstr>
      <vt:lpstr>Založení platformy ITI </vt:lpstr>
      <vt:lpstr>Návrh VFR</vt:lpstr>
      <vt:lpstr>Návrh VFR</vt:lpstr>
      <vt:lpstr>SRR 28+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Kirmanová Markéta</dc:creator>
  <cp:lastModifiedBy>Vdolečková Dagmar</cp:lastModifiedBy>
  <cp:revision>191</cp:revision>
  <cp:lastPrinted>2025-03-31T11:44:03Z</cp:lastPrinted>
  <dcterms:created xsi:type="dcterms:W3CDTF">2020-09-10T06:54:32Z</dcterms:created>
  <dcterms:modified xsi:type="dcterms:W3CDTF">2025-09-29T15:00:52Z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0x010100A9FB19F001E6214589BCD3E87AD1D3B0</vt:lpwstr>
  </property>
</Properties>
</file>