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707" r:id="rId6"/>
  </p:sldMasterIdLst>
  <p:notesMasterIdLst>
    <p:notesMasterId r:id="rId67"/>
  </p:notesMasterIdLst>
  <p:sldIdLst>
    <p:sldId id="2145706788" r:id="rId7"/>
    <p:sldId id="2145707002" r:id="rId8"/>
    <p:sldId id="2145707001" r:id="rId9"/>
    <p:sldId id="655" r:id="rId10"/>
    <p:sldId id="2145707003" r:id="rId11"/>
    <p:sldId id="2145706983" r:id="rId12"/>
    <p:sldId id="2145707004" r:id="rId13"/>
    <p:sldId id="2145706979" r:id="rId14"/>
    <p:sldId id="2145707005" r:id="rId15"/>
    <p:sldId id="2145707006" r:id="rId16"/>
    <p:sldId id="2145706985" r:id="rId17"/>
    <p:sldId id="2145706987" r:id="rId18"/>
    <p:sldId id="2145707007" r:id="rId19"/>
    <p:sldId id="2145706988" r:id="rId20"/>
    <p:sldId id="2145707008" r:id="rId21"/>
    <p:sldId id="2145706989" r:id="rId22"/>
    <p:sldId id="2145707009" r:id="rId23"/>
    <p:sldId id="2145707010" r:id="rId24"/>
    <p:sldId id="2145707013" r:id="rId25"/>
    <p:sldId id="2145706992" r:id="rId26"/>
    <p:sldId id="2145706885" r:id="rId27"/>
    <p:sldId id="2145707015" r:id="rId28"/>
    <p:sldId id="2145707016" r:id="rId29"/>
    <p:sldId id="2145707017" r:id="rId30"/>
    <p:sldId id="2145707018" r:id="rId31"/>
    <p:sldId id="2145707014" r:id="rId32"/>
    <p:sldId id="2145707019" r:id="rId33"/>
    <p:sldId id="2145706910" r:id="rId34"/>
    <p:sldId id="2145707021" r:id="rId35"/>
    <p:sldId id="2145707026" r:id="rId36"/>
    <p:sldId id="2145707027" r:id="rId37"/>
    <p:sldId id="2145707028" r:id="rId38"/>
    <p:sldId id="2145706959" r:id="rId39"/>
    <p:sldId id="2145706986" r:id="rId40"/>
    <p:sldId id="2145707029" r:id="rId41"/>
    <p:sldId id="2145707022" r:id="rId42"/>
    <p:sldId id="2145707030" r:id="rId43"/>
    <p:sldId id="2145707031" r:id="rId44"/>
    <p:sldId id="2145707032" r:id="rId45"/>
    <p:sldId id="2145707033" r:id="rId46"/>
    <p:sldId id="2145707023" r:id="rId47"/>
    <p:sldId id="2145707034" r:id="rId48"/>
    <p:sldId id="2145707035" r:id="rId49"/>
    <p:sldId id="2145707036" r:id="rId50"/>
    <p:sldId id="2145707037" r:id="rId51"/>
    <p:sldId id="2145707038" r:id="rId52"/>
    <p:sldId id="2145707040" r:id="rId53"/>
    <p:sldId id="2145707041" r:id="rId54"/>
    <p:sldId id="2145707042" r:id="rId55"/>
    <p:sldId id="2145707043" r:id="rId56"/>
    <p:sldId id="2145707044" r:id="rId57"/>
    <p:sldId id="2145707045" r:id="rId58"/>
    <p:sldId id="2145706998" r:id="rId59"/>
    <p:sldId id="2145706997" r:id="rId60"/>
    <p:sldId id="2145707047" r:id="rId61"/>
    <p:sldId id="2145707046" r:id="rId62"/>
    <p:sldId id="2145707049" r:id="rId63"/>
    <p:sldId id="2145707000" r:id="rId64"/>
    <p:sldId id="2145707048" r:id="rId65"/>
    <p:sldId id="2145706784" r:id="rId66"/>
  </p:sldIdLst>
  <p:sldSz cx="10693400" cy="6011863"/>
  <p:notesSz cx="6797675" cy="9928225"/>
  <p:defaultTextStyle>
    <a:defPPr>
      <a:defRPr lang="cs-CZ"/>
    </a:defPPr>
    <a:lvl1pPr marL="0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3EB09A-93AE-6887-1C33-539181AA5EC2}" name="Svobodník Jiří" initials="JS" userId="S::jiri.svobodnik@ostrava.cz::5acec1d8-92a5-4bb9-a595-614fac8e00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F0A116"/>
    <a:srgbClr val="399850"/>
    <a:srgbClr val="003C69"/>
    <a:srgbClr val="00ADD0"/>
    <a:srgbClr val="AF1432"/>
    <a:srgbClr val="FFFFFF"/>
    <a:srgbClr val="263C5C"/>
    <a:srgbClr val="00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600" y="52"/>
      </p:cViewPr>
      <p:guideLst>
        <p:guide orient="horz" pos="1894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C2F48-71DF-4B67-8E13-3FF2F85E38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11D773-D86D-476B-B6FB-6DE44E57FD23}">
      <dgm:prSet phldrT="[Text]" custT="1"/>
      <dgm:spPr>
        <a:solidFill>
          <a:schemeClr val="accent2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cs-CZ" sz="1600" kern="1200" dirty="0"/>
            <a:t>1. Zelená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ve veřejném prostranství</a:t>
          </a:r>
        </a:p>
      </dgm:t>
    </dgm:pt>
    <dgm:pt modelId="{8260CE48-CE48-44ED-A252-E785A10171FF}" type="parTrans" cxnId="{A2D23FAB-2527-488E-B1DC-E7B4D291D0CB}">
      <dgm:prSet/>
      <dgm:spPr/>
      <dgm:t>
        <a:bodyPr/>
        <a:lstStyle/>
        <a:p>
          <a:endParaRPr lang="cs-CZ"/>
        </a:p>
      </dgm:t>
    </dgm:pt>
    <dgm:pt modelId="{351B6673-A722-4180-BDC3-F780072B771A}" type="sibTrans" cxnId="{A2D23FAB-2527-488E-B1DC-E7B4D291D0CB}">
      <dgm:prSet/>
      <dgm:spPr/>
      <dgm:t>
        <a:bodyPr/>
        <a:lstStyle/>
        <a:p>
          <a:endParaRPr lang="cs-CZ"/>
        </a:p>
      </dgm:t>
    </dgm:pt>
    <dgm:pt modelId="{F1E409B8-C874-4D4D-86A7-384A106B48AE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dirty="0"/>
            <a:t>2. Mateřské školy</a:t>
          </a:r>
          <a:br>
            <a:rPr lang="cs-CZ" dirty="0"/>
          </a:br>
          <a:endParaRPr lang="cs-CZ" dirty="0"/>
        </a:p>
      </dgm:t>
    </dgm:pt>
    <dgm:pt modelId="{695E65CE-32D8-4B38-B9AE-30E78DFA769A}" type="parTrans" cxnId="{38F57140-FC3B-45A4-B4F6-61FF9CA3EE62}">
      <dgm:prSet/>
      <dgm:spPr/>
      <dgm:t>
        <a:bodyPr/>
        <a:lstStyle/>
        <a:p>
          <a:endParaRPr lang="cs-CZ"/>
        </a:p>
      </dgm:t>
    </dgm:pt>
    <dgm:pt modelId="{3E6205F9-9680-460D-93EC-94E7537FF26D}" type="sibTrans" cxnId="{38F57140-FC3B-45A4-B4F6-61FF9CA3EE62}">
      <dgm:prSet/>
      <dgm:spPr/>
      <dgm:t>
        <a:bodyPr/>
        <a:lstStyle/>
        <a:p>
          <a:endParaRPr lang="cs-CZ"/>
        </a:p>
      </dgm:t>
    </dgm:pt>
    <dgm:pt modelId="{EBA86A5C-57BF-4393-A415-CCD567B115EB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3. Základní školy </a:t>
          </a:r>
          <a:br>
            <a:rPr lang="cs-CZ" dirty="0"/>
          </a:br>
          <a:endParaRPr lang="cs-CZ" dirty="0"/>
        </a:p>
      </dgm:t>
    </dgm:pt>
    <dgm:pt modelId="{0CCE28AA-BA84-4B63-AD27-281378333E92}" type="parTrans" cxnId="{1E644FFF-9799-4BD1-AF84-FE67B2EFE288}">
      <dgm:prSet/>
      <dgm:spPr/>
      <dgm:t>
        <a:bodyPr/>
        <a:lstStyle/>
        <a:p>
          <a:endParaRPr lang="cs-CZ"/>
        </a:p>
      </dgm:t>
    </dgm:pt>
    <dgm:pt modelId="{D0A16261-402B-4ED4-BC6D-A0EE5ACE0671}" type="sibTrans" cxnId="{1E644FFF-9799-4BD1-AF84-FE67B2EFE288}">
      <dgm:prSet/>
      <dgm:spPr/>
      <dgm:t>
        <a:bodyPr/>
        <a:lstStyle/>
        <a:p>
          <a:endParaRPr lang="cs-CZ"/>
        </a:p>
      </dgm:t>
    </dgm:pt>
    <dgm:pt modelId="{F48C765D-5E67-4A0C-8D8F-10C5AD47615E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9. Veřejná infrastruktura cestovního ruchu</a:t>
          </a:r>
        </a:p>
      </dgm:t>
    </dgm:pt>
    <dgm:pt modelId="{71798987-15A0-4AB0-A865-0F053996E093}" type="parTrans" cxnId="{FC5D8663-6E3F-423A-BDEF-630D40797C9C}">
      <dgm:prSet/>
      <dgm:spPr/>
      <dgm:t>
        <a:bodyPr/>
        <a:lstStyle/>
        <a:p>
          <a:endParaRPr lang="cs-CZ"/>
        </a:p>
      </dgm:t>
    </dgm:pt>
    <dgm:pt modelId="{6E9D5DD5-B232-43B9-9951-66063E426AE5}" type="sibTrans" cxnId="{FC5D8663-6E3F-423A-BDEF-630D40797C9C}">
      <dgm:prSet/>
      <dgm:spPr/>
      <dgm:t>
        <a:bodyPr/>
        <a:lstStyle/>
        <a:p>
          <a:endParaRPr lang="cs-CZ"/>
        </a:p>
      </dgm:t>
    </dgm:pt>
    <dgm:pt modelId="{DAF76B9B-3DF5-4597-8BF9-65F3CC32A0C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/>
            <a:t>15. Infrastruktura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</a:t>
          </a:r>
          <a:r>
            <a:rPr lang="cs-CZ" sz="1600" kern="1200" dirty="0"/>
            <a:t> bezpečnou nemotorovou dopravu </a:t>
          </a:r>
        </a:p>
      </dgm:t>
    </dgm:pt>
    <dgm:pt modelId="{E4E4E49D-07F0-406C-98A8-B35AD60AD417}" type="parTrans" cxnId="{B15ED814-9D83-4FC8-BBE8-BCD650B1E7F2}">
      <dgm:prSet/>
      <dgm:spPr/>
      <dgm:t>
        <a:bodyPr/>
        <a:lstStyle/>
        <a:p>
          <a:endParaRPr lang="cs-CZ"/>
        </a:p>
      </dgm:t>
    </dgm:pt>
    <dgm:pt modelId="{A0082B30-1431-4B59-A777-62DC4967B042}" type="sibTrans" cxnId="{B15ED814-9D83-4FC8-BBE8-BCD650B1E7F2}">
      <dgm:prSet/>
      <dgm:spPr/>
      <dgm:t>
        <a:bodyPr/>
        <a:lstStyle/>
        <a:p>
          <a:endParaRPr lang="cs-CZ"/>
        </a:p>
      </dgm:t>
    </dgm:pt>
    <dgm:pt modelId="{535D6C08-C771-4391-A0E8-C68C6A0FBC8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/>
            <a:t>4. Zájmové 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neformální</a:t>
          </a:r>
          <a:r>
            <a:rPr lang="cs-CZ" sz="1600" kern="1200" dirty="0"/>
            <a:t> vzdělávání a CŽV </a:t>
          </a:r>
          <a:br>
            <a:rPr lang="cs-CZ" sz="1600" kern="1200" dirty="0"/>
          </a:br>
          <a:endParaRPr lang="cs-CZ" sz="1600" kern="1200" dirty="0"/>
        </a:p>
      </dgm:t>
    </dgm:pt>
    <dgm:pt modelId="{B1432953-31AA-4EC7-A583-C0CB4CC30244}" type="parTrans" cxnId="{3E8EDE67-9092-42C8-A494-AE402B4C744D}">
      <dgm:prSet/>
      <dgm:spPr/>
      <dgm:t>
        <a:bodyPr/>
        <a:lstStyle/>
        <a:p>
          <a:endParaRPr lang="cs-CZ"/>
        </a:p>
      </dgm:t>
    </dgm:pt>
    <dgm:pt modelId="{0E242F13-F7E1-4C25-81AF-27D6D419DBCB}" type="sibTrans" cxnId="{3E8EDE67-9092-42C8-A494-AE402B4C744D}">
      <dgm:prSet/>
      <dgm:spPr/>
      <dgm:t>
        <a:bodyPr/>
        <a:lstStyle/>
        <a:p>
          <a:endParaRPr lang="cs-CZ"/>
        </a:p>
      </dgm:t>
    </dgm:pt>
    <dgm:pt modelId="{A92E8E39-660B-415E-80D1-B383CE6567F7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5. Infrastruktura sociálních služeb</a:t>
          </a:r>
          <a:br>
            <a:rPr lang="cs-CZ" dirty="0"/>
          </a:br>
          <a:r>
            <a:rPr lang="cs-CZ" dirty="0"/>
            <a:t> </a:t>
          </a:r>
        </a:p>
      </dgm:t>
    </dgm:pt>
    <dgm:pt modelId="{064C6249-324B-4B66-AB5C-4D966EBE8AC0}" type="parTrans" cxnId="{9E230468-5C6D-402B-BAE3-8B9CE884DBA5}">
      <dgm:prSet/>
      <dgm:spPr/>
      <dgm:t>
        <a:bodyPr/>
        <a:lstStyle/>
        <a:p>
          <a:endParaRPr lang="cs-CZ"/>
        </a:p>
      </dgm:t>
    </dgm:pt>
    <dgm:pt modelId="{3A5B8672-785E-4013-A2B9-C487FC53376C}" type="sibTrans" cxnId="{9E230468-5C6D-402B-BAE3-8B9CE884DBA5}">
      <dgm:prSet/>
      <dgm:spPr/>
      <dgm:t>
        <a:bodyPr/>
        <a:lstStyle/>
        <a:p>
          <a:endParaRPr lang="cs-CZ"/>
        </a:p>
      </dgm:t>
    </dgm:pt>
    <dgm:pt modelId="{06E80E9A-D698-482A-9808-1F186AE68EA7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6. Kulturní památky </a:t>
          </a:r>
        </a:p>
      </dgm:t>
    </dgm:pt>
    <dgm:pt modelId="{43FE5463-6EE7-42EF-9694-18D41C8AADEC}" type="parTrans" cxnId="{87B17FEC-60DA-4147-A844-6D668EDA4298}">
      <dgm:prSet/>
      <dgm:spPr/>
      <dgm:t>
        <a:bodyPr/>
        <a:lstStyle/>
        <a:p>
          <a:endParaRPr lang="cs-CZ"/>
        </a:p>
      </dgm:t>
    </dgm:pt>
    <dgm:pt modelId="{164ADB5E-F535-41BC-B490-A8EE9F246AB4}" type="sibTrans" cxnId="{87B17FEC-60DA-4147-A844-6D668EDA4298}">
      <dgm:prSet/>
      <dgm:spPr/>
      <dgm:t>
        <a:bodyPr/>
        <a:lstStyle/>
        <a:p>
          <a:endParaRPr lang="cs-CZ"/>
        </a:p>
      </dgm:t>
    </dgm:pt>
    <dgm:pt modelId="{0968736D-541F-4F12-A30D-D60231AE41DD}">
      <dgm:prSet phldrT="[Text]" custT="1"/>
      <dgm:spPr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cs-CZ" sz="1600" kern="1200" dirty="0"/>
            <a:t>7. Infrastruktura a vybavení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knihoven</a:t>
          </a:r>
        </a:p>
      </dgm:t>
    </dgm:pt>
    <dgm:pt modelId="{FF080C61-8302-45B9-A1F3-F28084947E9A}" type="parTrans" cxnId="{7A9C5ECB-A3DC-4128-B558-EFBDB9E81575}">
      <dgm:prSet/>
      <dgm:spPr/>
      <dgm:t>
        <a:bodyPr/>
        <a:lstStyle/>
        <a:p>
          <a:endParaRPr lang="cs-CZ"/>
        </a:p>
      </dgm:t>
    </dgm:pt>
    <dgm:pt modelId="{8A5F1E1D-4A85-4D7E-9914-24609CA3C467}" type="sibTrans" cxnId="{7A9C5ECB-A3DC-4128-B558-EFBDB9E81575}">
      <dgm:prSet/>
      <dgm:spPr/>
      <dgm:t>
        <a:bodyPr/>
        <a:lstStyle/>
        <a:p>
          <a:endParaRPr lang="cs-CZ"/>
        </a:p>
      </dgm:t>
    </dgm:pt>
    <dgm:pt modelId="{EB60CFC0-3F8C-488C-879A-1B8EC760EA4F}">
      <dgm:prSet phldrT="[Text]" custT="1"/>
      <dgm:spPr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cs-CZ" sz="1600" kern="1200" dirty="0"/>
            <a:t>8.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a vybavení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muzea </a:t>
          </a:r>
        </a:p>
      </dgm:t>
    </dgm:pt>
    <dgm:pt modelId="{DC678DB0-9FDB-47B6-9F78-B6C6DA95926D}" type="parTrans" cxnId="{F2BB32B6-B636-42B6-98D5-A86BA901B3FC}">
      <dgm:prSet/>
      <dgm:spPr/>
      <dgm:t>
        <a:bodyPr/>
        <a:lstStyle/>
        <a:p>
          <a:endParaRPr lang="cs-CZ"/>
        </a:p>
      </dgm:t>
    </dgm:pt>
    <dgm:pt modelId="{565521AD-559E-4509-952B-02CE59C5B1B7}" type="sibTrans" cxnId="{F2BB32B6-B636-42B6-98D5-A86BA901B3FC}">
      <dgm:prSet/>
      <dgm:spPr/>
      <dgm:t>
        <a:bodyPr/>
        <a:lstStyle/>
        <a:p>
          <a:endParaRPr lang="cs-CZ"/>
        </a:p>
      </dgm:t>
    </dgm:pt>
    <dgm:pt modelId="{B4096047-E930-4108-8E34-7D343BE3D3C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/>
            <a:t>10. Bezemisní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vozidla</a:t>
          </a:r>
          <a:r>
            <a:rPr lang="cs-CZ" sz="1600" kern="1200" dirty="0"/>
            <a:t>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veřejnou</a:t>
          </a:r>
          <a:r>
            <a:rPr lang="cs-CZ" sz="1600" kern="1200" dirty="0"/>
            <a:t> dopravu</a:t>
          </a:r>
        </a:p>
      </dgm:t>
    </dgm:pt>
    <dgm:pt modelId="{24DF0F8B-1128-420C-9BB2-E0B5DDF221FC}" type="parTrans" cxnId="{6EB8FB58-EDF3-48AE-81A9-2304E64F6CFC}">
      <dgm:prSet/>
      <dgm:spPr/>
      <dgm:t>
        <a:bodyPr/>
        <a:lstStyle/>
        <a:p>
          <a:endParaRPr lang="cs-CZ"/>
        </a:p>
      </dgm:t>
    </dgm:pt>
    <dgm:pt modelId="{4F27D2C4-44D9-437D-8FF9-F729624CCCDD}" type="sibTrans" cxnId="{6EB8FB58-EDF3-48AE-81A9-2304E64F6CFC}">
      <dgm:prSet/>
      <dgm:spPr/>
      <dgm:t>
        <a:bodyPr/>
        <a:lstStyle/>
        <a:p>
          <a:endParaRPr lang="cs-CZ"/>
        </a:p>
      </dgm:t>
    </dgm:pt>
    <dgm:pt modelId="{A695BC41-55A5-499D-B31E-1E58284694DF}">
      <dgm:prSet phldrT="[Text]"/>
      <dgm:spPr>
        <a:solidFill>
          <a:schemeClr val="accent2"/>
        </a:solidFill>
      </dgm:spPr>
      <dgm:t>
        <a:bodyPr/>
        <a:lstStyle/>
        <a:p>
          <a:r>
            <a:rPr lang="cs-CZ"/>
            <a:t>11. Cyklistická infrastruktura</a:t>
          </a:r>
        </a:p>
      </dgm:t>
    </dgm:pt>
    <dgm:pt modelId="{9B8B4501-86B1-4F53-A7FD-564A87416B0D}" type="parTrans" cxnId="{65886C50-DAE4-4D9C-A9F0-C2E990DBE934}">
      <dgm:prSet/>
      <dgm:spPr/>
      <dgm:t>
        <a:bodyPr/>
        <a:lstStyle/>
        <a:p>
          <a:endParaRPr lang="cs-CZ"/>
        </a:p>
      </dgm:t>
    </dgm:pt>
    <dgm:pt modelId="{582C6DA7-E930-4B23-A67B-132900C8D441}" type="sibTrans" cxnId="{65886C50-DAE4-4D9C-A9F0-C2E990DBE934}">
      <dgm:prSet/>
      <dgm:spPr/>
      <dgm:t>
        <a:bodyPr/>
        <a:lstStyle/>
        <a:p>
          <a:endParaRPr lang="cs-CZ"/>
        </a:p>
      </dgm:t>
    </dgm:pt>
    <dgm:pt modelId="{82018E96-0215-41C6-8BE8-68633BF39A9A}">
      <dgm:prSet phldrT="[Text]"/>
      <dgm:spPr/>
      <dgm:t>
        <a:bodyPr/>
        <a:lstStyle/>
        <a:p>
          <a:r>
            <a:rPr lang="cs-CZ"/>
            <a:t>12. Plnicí a dobíjecí stanice pro veřejnou dopravu</a:t>
          </a:r>
        </a:p>
      </dgm:t>
    </dgm:pt>
    <dgm:pt modelId="{7D769E9B-89C8-4FCE-A525-CC56ED347DA9}" type="parTrans" cxnId="{CD3CAC47-98B5-4B4B-96F5-C5CA458C7CBA}">
      <dgm:prSet/>
      <dgm:spPr/>
      <dgm:t>
        <a:bodyPr/>
        <a:lstStyle/>
        <a:p>
          <a:endParaRPr lang="cs-CZ"/>
        </a:p>
      </dgm:t>
    </dgm:pt>
    <dgm:pt modelId="{978049B9-89FC-494A-891A-DD3B11550A30}" type="sibTrans" cxnId="{CD3CAC47-98B5-4B4B-96F5-C5CA458C7CBA}">
      <dgm:prSet/>
      <dgm:spPr/>
      <dgm:t>
        <a:bodyPr/>
        <a:lstStyle/>
        <a:p>
          <a:endParaRPr lang="cs-CZ"/>
        </a:p>
      </dgm:t>
    </dgm:pt>
    <dgm:pt modelId="{5B685DE6-309D-4407-91F9-C68C73863C5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13. Telematika pro veřejnou dopravu </a:t>
          </a:r>
          <a:b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endParaRPr lang="cs-CZ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CA36C2E-5D3E-416E-BA57-3B70DC695870}" type="parTrans" cxnId="{011751E8-B0A7-470F-8FD9-5DE14D481B8A}">
      <dgm:prSet/>
      <dgm:spPr/>
      <dgm:t>
        <a:bodyPr/>
        <a:lstStyle/>
        <a:p>
          <a:endParaRPr lang="cs-CZ"/>
        </a:p>
      </dgm:t>
    </dgm:pt>
    <dgm:pt modelId="{61AC66BA-6D4A-4255-8D61-06F25786E0BE}" type="sibTrans" cxnId="{011751E8-B0A7-470F-8FD9-5DE14D481B8A}">
      <dgm:prSet/>
      <dgm:spPr/>
      <dgm:t>
        <a:bodyPr/>
        <a:lstStyle/>
        <a:p>
          <a:endParaRPr lang="cs-CZ"/>
        </a:p>
      </dgm:t>
    </dgm:pt>
    <dgm:pt modelId="{688EC380-2D55-4EA5-9E50-6640F7C16D29}">
      <dgm:prSet phldrT="[Text]"/>
      <dgm:spPr/>
      <dgm:t>
        <a:bodyPr/>
        <a:lstStyle/>
        <a:p>
          <a:r>
            <a:rPr lang="cs-CZ" dirty="0"/>
            <a:t>14. Multimodální osobní doprava (terminály)</a:t>
          </a:r>
        </a:p>
      </dgm:t>
    </dgm:pt>
    <dgm:pt modelId="{3686EB07-4CBA-4411-A38E-A4A553367B48}" type="parTrans" cxnId="{8736F5F6-4B52-48D3-98CA-9BCA25598A9B}">
      <dgm:prSet/>
      <dgm:spPr/>
      <dgm:t>
        <a:bodyPr/>
        <a:lstStyle/>
        <a:p>
          <a:endParaRPr lang="cs-CZ"/>
        </a:p>
      </dgm:t>
    </dgm:pt>
    <dgm:pt modelId="{AA753854-6899-49D4-A6BC-AADC6E3480ED}" type="sibTrans" cxnId="{8736F5F6-4B52-48D3-98CA-9BCA25598A9B}">
      <dgm:prSet/>
      <dgm:spPr/>
      <dgm:t>
        <a:bodyPr/>
        <a:lstStyle/>
        <a:p>
          <a:endParaRPr lang="cs-CZ"/>
        </a:p>
      </dgm:t>
    </dgm:pt>
    <dgm:pt modelId="{4D5742A3-DE76-4445-B261-0BC13C26DC49}" type="pres">
      <dgm:prSet presAssocID="{403C2F48-71DF-4B67-8E13-3FF2F85E387A}" presName="diagram" presStyleCnt="0">
        <dgm:presLayoutVars>
          <dgm:dir/>
          <dgm:resizeHandles val="exact"/>
        </dgm:presLayoutVars>
      </dgm:prSet>
      <dgm:spPr/>
    </dgm:pt>
    <dgm:pt modelId="{F7D29844-7BEF-41D5-9A4F-D74C84150DFB}" type="pres">
      <dgm:prSet presAssocID="{ED11D773-D86D-476B-B6FB-6DE44E57FD23}" presName="node" presStyleLbl="node1" presStyleIdx="0" presStyleCnt="15" custLinFactNeighborX="-203" custLinFactNeighborY="725">
        <dgm:presLayoutVars>
          <dgm:bulletEnabled val="1"/>
        </dgm:presLayoutVars>
      </dgm:prSet>
      <dgm:spPr>
        <a:xfrm>
          <a:off x="0" y="210430"/>
          <a:ext cx="1780897" cy="1068538"/>
        </a:xfrm>
        <a:prstGeom prst="rect">
          <a:avLst/>
        </a:prstGeom>
      </dgm:spPr>
    </dgm:pt>
    <dgm:pt modelId="{7C041E16-E147-4362-B56E-657A4559772D}" type="pres">
      <dgm:prSet presAssocID="{351B6673-A722-4180-BDC3-F780072B771A}" presName="sibTrans" presStyleCnt="0"/>
      <dgm:spPr/>
    </dgm:pt>
    <dgm:pt modelId="{CF6C0265-1D52-4823-84D6-D65E33C885A7}" type="pres">
      <dgm:prSet presAssocID="{F1E409B8-C874-4D4D-86A7-384A106B48AE}" presName="node" presStyleLbl="node1" presStyleIdx="1" presStyleCnt="15">
        <dgm:presLayoutVars>
          <dgm:bulletEnabled val="1"/>
        </dgm:presLayoutVars>
      </dgm:prSet>
      <dgm:spPr/>
    </dgm:pt>
    <dgm:pt modelId="{6DAF7F46-FA15-4FEC-A63B-81B17929052A}" type="pres">
      <dgm:prSet presAssocID="{3E6205F9-9680-460D-93EC-94E7537FF26D}" presName="sibTrans" presStyleCnt="0"/>
      <dgm:spPr/>
    </dgm:pt>
    <dgm:pt modelId="{C6C9A211-AFEF-42A4-B49C-4E58A4A6ED45}" type="pres">
      <dgm:prSet presAssocID="{EBA86A5C-57BF-4393-A415-CCD567B115EB}" presName="node" presStyleLbl="node1" presStyleIdx="2" presStyleCnt="15">
        <dgm:presLayoutVars>
          <dgm:bulletEnabled val="1"/>
        </dgm:presLayoutVars>
      </dgm:prSet>
      <dgm:spPr/>
    </dgm:pt>
    <dgm:pt modelId="{9981CE26-EAFC-45CF-B2AC-BF89BD17F997}" type="pres">
      <dgm:prSet presAssocID="{D0A16261-402B-4ED4-BC6D-A0EE5ACE0671}" presName="sibTrans" presStyleCnt="0"/>
      <dgm:spPr/>
    </dgm:pt>
    <dgm:pt modelId="{255B854D-5449-4B38-BC9F-90D9DCA65161}" type="pres">
      <dgm:prSet presAssocID="{535D6C08-C771-4391-A0E8-C68C6A0FBC81}" presName="node" presStyleLbl="node1" presStyleIdx="3" presStyleCnt="15">
        <dgm:presLayoutVars>
          <dgm:bulletEnabled val="1"/>
        </dgm:presLayoutVars>
      </dgm:prSet>
      <dgm:spPr/>
    </dgm:pt>
    <dgm:pt modelId="{A323D1BB-659E-4CC5-828A-7BAAD8C9E990}" type="pres">
      <dgm:prSet presAssocID="{0E242F13-F7E1-4C25-81AF-27D6D419DBCB}" presName="sibTrans" presStyleCnt="0"/>
      <dgm:spPr/>
    </dgm:pt>
    <dgm:pt modelId="{F479CCC9-C349-4903-BCC1-BC8E10C3A79F}" type="pres">
      <dgm:prSet presAssocID="{A92E8E39-660B-415E-80D1-B383CE6567F7}" presName="node" presStyleLbl="node1" presStyleIdx="4" presStyleCnt="15">
        <dgm:presLayoutVars>
          <dgm:bulletEnabled val="1"/>
        </dgm:presLayoutVars>
      </dgm:prSet>
      <dgm:spPr/>
    </dgm:pt>
    <dgm:pt modelId="{EA7091A8-DF20-40B8-A236-A21951308C52}" type="pres">
      <dgm:prSet presAssocID="{3A5B8672-785E-4013-A2B9-C487FC53376C}" presName="sibTrans" presStyleCnt="0"/>
      <dgm:spPr/>
    </dgm:pt>
    <dgm:pt modelId="{58A9F58D-E051-43F7-8C1F-AB9114F49E10}" type="pres">
      <dgm:prSet presAssocID="{06E80E9A-D698-482A-9808-1F186AE68EA7}" presName="node" presStyleLbl="node1" presStyleIdx="5" presStyleCnt="15">
        <dgm:presLayoutVars>
          <dgm:bulletEnabled val="1"/>
        </dgm:presLayoutVars>
      </dgm:prSet>
      <dgm:spPr/>
    </dgm:pt>
    <dgm:pt modelId="{09115010-C200-4DD3-B096-B8EDBB26CCEB}" type="pres">
      <dgm:prSet presAssocID="{164ADB5E-F535-41BC-B490-A8EE9F246AB4}" presName="sibTrans" presStyleCnt="0"/>
      <dgm:spPr/>
    </dgm:pt>
    <dgm:pt modelId="{0448E553-0745-4AE9-9F61-1CE88F2F8AD9}" type="pres">
      <dgm:prSet presAssocID="{0968736D-541F-4F12-A30D-D60231AE41DD}" presName="node" presStyleLbl="node1" presStyleIdx="6" presStyleCnt="15">
        <dgm:presLayoutVars>
          <dgm:bulletEnabled val="1"/>
        </dgm:presLayoutVars>
      </dgm:prSet>
      <dgm:spPr>
        <a:xfrm>
          <a:off x="1962276" y="1449312"/>
          <a:ext cx="1780897" cy="1068538"/>
        </a:xfrm>
        <a:prstGeom prst="rect">
          <a:avLst/>
        </a:prstGeom>
      </dgm:spPr>
    </dgm:pt>
    <dgm:pt modelId="{753B0B68-A2A8-4482-89F1-8A88F5C65CE4}" type="pres">
      <dgm:prSet presAssocID="{8A5F1E1D-4A85-4D7E-9914-24609CA3C467}" presName="sibTrans" presStyleCnt="0"/>
      <dgm:spPr/>
    </dgm:pt>
    <dgm:pt modelId="{F6643AA1-7EC3-49DB-91B6-0A86A5A329C1}" type="pres">
      <dgm:prSet presAssocID="{EB60CFC0-3F8C-488C-879A-1B8EC760EA4F}" presName="node" presStyleLbl="node1" presStyleIdx="7" presStyleCnt="15">
        <dgm:presLayoutVars>
          <dgm:bulletEnabled val="1"/>
        </dgm:presLayoutVars>
      </dgm:prSet>
      <dgm:spPr>
        <a:xfrm>
          <a:off x="3921263" y="1449312"/>
          <a:ext cx="1780897" cy="1068538"/>
        </a:xfrm>
        <a:prstGeom prst="rect">
          <a:avLst/>
        </a:prstGeom>
      </dgm:spPr>
    </dgm:pt>
    <dgm:pt modelId="{DB29003F-880E-444B-82D9-9E3466EC80F2}" type="pres">
      <dgm:prSet presAssocID="{565521AD-559E-4509-952B-02CE59C5B1B7}" presName="sibTrans" presStyleCnt="0"/>
      <dgm:spPr/>
    </dgm:pt>
    <dgm:pt modelId="{EA192A8A-195D-4FEE-9423-FC71946DA962}" type="pres">
      <dgm:prSet presAssocID="{F48C765D-5E67-4A0C-8D8F-10C5AD47615E}" presName="node" presStyleLbl="node1" presStyleIdx="8" presStyleCnt="15">
        <dgm:presLayoutVars>
          <dgm:bulletEnabled val="1"/>
        </dgm:presLayoutVars>
      </dgm:prSet>
      <dgm:spPr/>
    </dgm:pt>
    <dgm:pt modelId="{CD6FD6D1-A0D5-4FA9-A679-0AD1ACA07B52}" type="pres">
      <dgm:prSet presAssocID="{6E9D5DD5-B232-43B9-9951-66063E426AE5}" presName="sibTrans" presStyleCnt="0"/>
      <dgm:spPr/>
    </dgm:pt>
    <dgm:pt modelId="{72196FE6-F7E3-4F02-BDD8-869F8DE47EC2}" type="pres">
      <dgm:prSet presAssocID="{B4096047-E930-4108-8E34-7D343BE3D3C1}" presName="node" presStyleLbl="node1" presStyleIdx="9" presStyleCnt="15">
        <dgm:presLayoutVars>
          <dgm:bulletEnabled val="1"/>
        </dgm:presLayoutVars>
      </dgm:prSet>
      <dgm:spPr/>
    </dgm:pt>
    <dgm:pt modelId="{153B5036-C4BA-45D3-883B-CA4E59E50A13}" type="pres">
      <dgm:prSet presAssocID="{4F27D2C4-44D9-437D-8FF9-F729624CCCDD}" presName="sibTrans" presStyleCnt="0"/>
      <dgm:spPr/>
    </dgm:pt>
    <dgm:pt modelId="{E554EF6D-1C6A-4B27-B6CD-EE14EC8F492B}" type="pres">
      <dgm:prSet presAssocID="{A695BC41-55A5-499D-B31E-1E58284694DF}" presName="node" presStyleLbl="node1" presStyleIdx="10" presStyleCnt="15">
        <dgm:presLayoutVars>
          <dgm:bulletEnabled val="1"/>
        </dgm:presLayoutVars>
      </dgm:prSet>
      <dgm:spPr/>
    </dgm:pt>
    <dgm:pt modelId="{49C4892E-1ED4-48DE-976C-A8EE31AA10C9}" type="pres">
      <dgm:prSet presAssocID="{582C6DA7-E930-4B23-A67B-132900C8D441}" presName="sibTrans" presStyleCnt="0"/>
      <dgm:spPr/>
    </dgm:pt>
    <dgm:pt modelId="{60367174-F580-4D57-81E4-345DBAB93582}" type="pres">
      <dgm:prSet presAssocID="{82018E96-0215-41C6-8BE8-68633BF39A9A}" presName="node" presStyleLbl="node1" presStyleIdx="11" presStyleCnt="15">
        <dgm:presLayoutVars>
          <dgm:bulletEnabled val="1"/>
        </dgm:presLayoutVars>
      </dgm:prSet>
      <dgm:spPr/>
    </dgm:pt>
    <dgm:pt modelId="{74184244-4793-47C7-A65D-7A6F810B3363}" type="pres">
      <dgm:prSet presAssocID="{978049B9-89FC-494A-891A-DD3B11550A30}" presName="sibTrans" presStyleCnt="0"/>
      <dgm:spPr/>
    </dgm:pt>
    <dgm:pt modelId="{C860F3CD-4582-4E0E-8DE8-7159ED1D2D54}" type="pres">
      <dgm:prSet presAssocID="{5B685DE6-309D-4407-91F9-C68C73863C5C}" presName="node" presStyleLbl="node1" presStyleIdx="12" presStyleCnt="15">
        <dgm:presLayoutVars>
          <dgm:bulletEnabled val="1"/>
        </dgm:presLayoutVars>
      </dgm:prSet>
      <dgm:spPr/>
    </dgm:pt>
    <dgm:pt modelId="{9C6CE789-9D4F-45AF-9525-4601869767F4}" type="pres">
      <dgm:prSet presAssocID="{61AC66BA-6D4A-4255-8D61-06F25786E0BE}" presName="sibTrans" presStyleCnt="0"/>
      <dgm:spPr/>
    </dgm:pt>
    <dgm:pt modelId="{5360518B-C063-4DB3-BA45-DCEB3C506E00}" type="pres">
      <dgm:prSet presAssocID="{688EC380-2D55-4EA5-9E50-6640F7C16D29}" presName="node" presStyleLbl="node1" presStyleIdx="13" presStyleCnt="15">
        <dgm:presLayoutVars>
          <dgm:bulletEnabled val="1"/>
        </dgm:presLayoutVars>
      </dgm:prSet>
      <dgm:spPr/>
    </dgm:pt>
    <dgm:pt modelId="{1B8985BE-A813-4D53-A3C7-CD4F7EF8E640}" type="pres">
      <dgm:prSet presAssocID="{AA753854-6899-49D4-A6BC-AADC6E3480ED}" presName="sibTrans" presStyleCnt="0"/>
      <dgm:spPr/>
    </dgm:pt>
    <dgm:pt modelId="{98F8217D-342E-4A26-A8EB-D9E926AB1670}" type="pres">
      <dgm:prSet presAssocID="{DAF76B9B-3DF5-4597-8BF9-65F3CC32A0C3}" presName="node" presStyleLbl="node1" presStyleIdx="14" presStyleCnt="15">
        <dgm:presLayoutVars>
          <dgm:bulletEnabled val="1"/>
        </dgm:presLayoutVars>
      </dgm:prSet>
      <dgm:spPr/>
    </dgm:pt>
  </dgm:ptLst>
  <dgm:cxnLst>
    <dgm:cxn modelId="{7CF5370A-C669-4321-BC8B-9AB6F2D986D3}" type="presOf" srcId="{F48C765D-5E67-4A0C-8D8F-10C5AD47615E}" destId="{EA192A8A-195D-4FEE-9423-FC71946DA962}" srcOrd="0" destOrd="0" presId="urn:microsoft.com/office/officeart/2005/8/layout/default"/>
    <dgm:cxn modelId="{F188520B-2AFC-4DCD-9487-5F137C6F140C}" type="presOf" srcId="{06E80E9A-D698-482A-9808-1F186AE68EA7}" destId="{58A9F58D-E051-43F7-8C1F-AB9114F49E10}" srcOrd="0" destOrd="0" presId="urn:microsoft.com/office/officeart/2005/8/layout/default"/>
    <dgm:cxn modelId="{9FA4B60C-7979-415C-9D9A-FB9FE75372DA}" type="presOf" srcId="{5B685DE6-309D-4407-91F9-C68C73863C5C}" destId="{C860F3CD-4582-4E0E-8DE8-7159ED1D2D54}" srcOrd="0" destOrd="0" presId="urn:microsoft.com/office/officeart/2005/8/layout/default"/>
    <dgm:cxn modelId="{B15ED814-9D83-4FC8-BBE8-BCD650B1E7F2}" srcId="{403C2F48-71DF-4B67-8E13-3FF2F85E387A}" destId="{DAF76B9B-3DF5-4597-8BF9-65F3CC32A0C3}" srcOrd="14" destOrd="0" parTransId="{E4E4E49D-07F0-406C-98A8-B35AD60AD417}" sibTransId="{A0082B30-1431-4B59-A777-62DC4967B042}"/>
    <dgm:cxn modelId="{B8621B2B-A697-4F89-B277-17225DFFF6E2}" type="presOf" srcId="{EB60CFC0-3F8C-488C-879A-1B8EC760EA4F}" destId="{F6643AA1-7EC3-49DB-91B6-0A86A5A329C1}" srcOrd="0" destOrd="0" presId="urn:microsoft.com/office/officeart/2005/8/layout/default"/>
    <dgm:cxn modelId="{D2C15436-FDC4-4E6E-8C82-C0A8ECE87E18}" type="presOf" srcId="{688EC380-2D55-4EA5-9E50-6640F7C16D29}" destId="{5360518B-C063-4DB3-BA45-DCEB3C506E00}" srcOrd="0" destOrd="0" presId="urn:microsoft.com/office/officeart/2005/8/layout/default"/>
    <dgm:cxn modelId="{38F57140-FC3B-45A4-B4F6-61FF9CA3EE62}" srcId="{403C2F48-71DF-4B67-8E13-3FF2F85E387A}" destId="{F1E409B8-C874-4D4D-86A7-384A106B48AE}" srcOrd="1" destOrd="0" parTransId="{695E65CE-32D8-4B38-B9AE-30E78DFA769A}" sibTransId="{3E6205F9-9680-460D-93EC-94E7537FF26D}"/>
    <dgm:cxn modelId="{FC5D8663-6E3F-423A-BDEF-630D40797C9C}" srcId="{403C2F48-71DF-4B67-8E13-3FF2F85E387A}" destId="{F48C765D-5E67-4A0C-8D8F-10C5AD47615E}" srcOrd="8" destOrd="0" parTransId="{71798987-15A0-4AB0-A865-0F053996E093}" sibTransId="{6E9D5DD5-B232-43B9-9951-66063E426AE5}"/>
    <dgm:cxn modelId="{CD3CAC47-98B5-4B4B-96F5-C5CA458C7CBA}" srcId="{403C2F48-71DF-4B67-8E13-3FF2F85E387A}" destId="{82018E96-0215-41C6-8BE8-68633BF39A9A}" srcOrd="11" destOrd="0" parTransId="{7D769E9B-89C8-4FCE-A525-CC56ED347DA9}" sibTransId="{978049B9-89FC-494A-891A-DD3B11550A30}"/>
    <dgm:cxn modelId="{3E8EDE67-9092-42C8-A494-AE402B4C744D}" srcId="{403C2F48-71DF-4B67-8E13-3FF2F85E387A}" destId="{535D6C08-C771-4391-A0E8-C68C6A0FBC81}" srcOrd="3" destOrd="0" parTransId="{B1432953-31AA-4EC7-A583-C0CB4CC30244}" sibTransId="{0E242F13-F7E1-4C25-81AF-27D6D419DBCB}"/>
    <dgm:cxn modelId="{9E230468-5C6D-402B-BAE3-8B9CE884DBA5}" srcId="{403C2F48-71DF-4B67-8E13-3FF2F85E387A}" destId="{A92E8E39-660B-415E-80D1-B383CE6567F7}" srcOrd="4" destOrd="0" parTransId="{064C6249-324B-4B66-AB5C-4D966EBE8AC0}" sibTransId="{3A5B8672-785E-4013-A2B9-C487FC53376C}"/>
    <dgm:cxn modelId="{F155C449-D3A5-4F8D-A369-540A599F31BB}" type="presOf" srcId="{82018E96-0215-41C6-8BE8-68633BF39A9A}" destId="{60367174-F580-4D57-81E4-345DBAB93582}" srcOrd="0" destOrd="0" presId="urn:microsoft.com/office/officeart/2005/8/layout/default"/>
    <dgm:cxn modelId="{65886C50-DAE4-4D9C-A9F0-C2E990DBE934}" srcId="{403C2F48-71DF-4B67-8E13-3FF2F85E387A}" destId="{A695BC41-55A5-499D-B31E-1E58284694DF}" srcOrd="10" destOrd="0" parTransId="{9B8B4501-86B1-4F53-A7FD-564A87416B0D}" sibTransId="{582C6DA7-E930-4B23-A67B-132900C8D441}"/>
    <dgm:cxn modelId="{D7A57B54-F2AD-40B5-B224-0EDDC6A46C15}" type="presOf" srcId="{B4096047-E930-4108-8E34-7D343BE3D3C1}" destId="{72196FE6-F7E3-4F02-BDD8-869F8DE47EC2}" srcOrd="0" destOrd="0" presId="urn:microsoft.com/office/officeart/2005/8/layout/default"/>
    <dgm:cxn modelId="{1658F674-ECC1-4F08-BF60-3DA77D5DC174}" type="presOf" srcId="{F1E409B8-C874-4D4D-86A7-384A106B48AE}" destId="{CF6C0265-1D52-4823-84D6-D65E33C885A7}" srcOrd="0" destOrd="0" presId="urn:microsoft.com/office/officeart/2005/8/layout/default"/>
    <dgm:cxn modelId="{6EB8FB58-EDF3-48AE-81A9-2304E64F6CFC}" srcId="{403C2F48-71DF-4B67-8E13-3FF2F85E387A}" destId="{B4096047-E930-4108-8E34-7D343BE3D3C1}" srcOrd="9" destOrd="0" parTransId="{24DF0F8B-1128-420C-9BB2-E0B5DDF221FC}" sibTransId="{4F27D2C4-44D9-437D-8FF9-F729624CCCDD}"/>
    <dgm:cxn modelId="{29BE5F7F-CA34-447E-8C14-9395E9D5E007}" type="presOf" srcId="{A695BC41-55A5-499D-B31E-1E58284694DF}" destId="{E554EF6D-1C6A-4B27-B6CD-EE14EC8F492B}" srcOrd="0" destOrd="0" presId="urn:microsoft.com/office/officeart/2005/8/layout/default"/>
    <dgm:cxn modelId="{214F2186-4117-4171-BD3E-DBB8E7B1D2BB}" type="presOf" srcId="{EBA86A5C-57BF-4393-A415-CCD567B115EB}" destId="{C6C9A211-AFEF-42A4-B49C-4E58A4A6ED45}" srcOrd="0" destOrd="0" presId="urn:microsoft.com/office/officeart/2005/8/layout/default"/>
    <dgm:cxn modelId="{17496686-B32B-4725-9BC7-5CAA5E2D0BCA}" type="presOf" srcId="{DAF76B9B-3DF5-4597-8BF9-65F3CC32A0C3}" destId="{98F8217D-342E-4A26-A8EB-D9E926AB1670}" srcOrd="0" destOrd="0" presId="urn:microsoft.com/office/officeart/2005/8/layout/default"/>
    <dgm:cxn modelId="{16842C91-9ECC-42DE-B557-A3FF6ACFF5F6}" type="presOf" srcId="{535D6C08-C771-4391-A0E8-C68C6A0FBC81}" destId="{255B854D-5449-4B38-BC9F-90D9DCA65161}" srcOrd="0" destOrd="0" presId="urn:microsoft.com/office/officeart/2005/8/layout/default"/>
    <dgm:cxn modelId="{2F2696A0-818E-4FB6-BB38-34C1429C1DC4}" type="presOf" srcId="{A92E8E39-660B-415E-80D1-B383CE6567F7}" destId="{F479CCC9-C349-4903-BCC1-BC8E10C3A79F}" srcOrd="0" destOrd="0" presId="urn:microsoft.com/office/officeart/2005/8/layout/default"/>
    <dgm:cxn modelId="{A2D23FAB-2527-488E-B1DC-E7B4D291D0CB}" srcId="{403C2F48-71DF-4B67-8E13-3FF2F85E387A}" destId="{ED11D773-D86D-476B-B6FB-6DE44E57FD23}" srcOrd="0" destOrd="0" parTransId="{8260CE48-CE48-44ED-A252-E785A10171FF}" sibTransId="{351B6673-A722-4180-BDC3-F780072B771A}"/>
    <dgm:cxn modelId="{F2BB32B6-B636-42B6-98D5-A86BA901B3FC}" srcId="{403C2F48-71DF-4B67-8E13-3FF2F85E387A}" destId="{EB60CFC0-3F8C-488C-879A-1B8EC760EA4F}" srcOrd="7" destOrd="0" parTransId="{DC678DB0-9FDB-47B6-9F78-B6C6DA95926D}" sibTransId="{565521AD-559E-4509-952B-02CE59C5B1B7}"/>
    <dgm:cxn modelId="{7A9C5ECB-A3DC-4128-B558-EFBDB9E81575}" srcId="{403C2F48-71DF-4B67-8E13-3FF2F85E387A}" destId="{0968736D-541F-4F12-A30D-D60231AE41DD}" srcOrd="6" destOrd="0" parTransId="{FF080C61-8302-45B9-A1F3-F28084947E9A}" sibTransId="{8A5F1E1D-4A85-4D7E-9914-24609CA3C467}"/>
    <dgm:cxn modelId="{897AACD7-C028-422A-B58B-8603477DD916}" type="presOf" srcId="{ED11D773-D86D-476B-B6FB-6DE44E57FD23}" destId="{F7D29844-7BEF-41D5-9A4F-D74C84150DFB}" srcOrd="0" destOrd="0" presId="urn:microsoft.com/office/officeart/2005/8/layout/default"/>
    <dgm:cxn modelId="{BBEA73E0-D398-4812-93B4-497AB872D5C5}" type="presOf" srcId="{0968736D-541F-4F12-A30D-D60231AE41DD}" destId="{0448E553-0745-4AE9-9F61-1CE88F2F8AD9}" srcOrd="0" destOrd="0" presId="urn:microsoft.com/office/officeart/2005/8/layout/default"/>
    <dgm:cxn modelId="{011751E8-B0A7-470F-8FD9-5DE14D481B8A}" srcId="{403C2F48-71DF-4B67-8E13-3FF2F85E387A}" destId="{5B685DE6-309D-4407-91F9-C68C73863C5C}" srcOrd="12" destOrd="0" parTransId="{0CA36C2E-5D3E-416E-BA57-3B70DC695870}" sibTransId="{61AC66BA-6D4A-4255-8D61-06F25786E0BE}"/>
    <dgm:cxn modelId="{87B17FEC-60DA-4147-A844-6D668EDA4298}" srcId="{403C2F48-71DF-4B67-8E13-3FF2F85E387A}" destId="{06E80E9A-D698-482A-9808-1F186AE68EA7}" srcOrd="5" destOrd="0" parTransId="{43FE5463-6EE7-42EF-9694-18D41C8AADEC}" sibTransId="{164ADB5E-F535-41BC-B490-A8EE9F246AB4}"/>
    <dgm:cxn modelId="{0BCDE8ED-968C-4EFF-BFFA-8D53F35B12DA}" type="presOf" srcId="{403C2F48-71DF-4B67-8E13-3FF2F85E387A}" destId="{4D5742A3-DE76-4445-B261-0BC13C26DC49}" srcOrd="0" destOrd="0" presId="urn:microsoft.com/office/officeart/2005/8/layout/default"/>
    <dgm:cxn modelId="{8736F5F6-4B52-48D3-98CA-9BCA25598A9B}" srcId="{403C2F48-71DF-4B67-8E13-3FF2F85E387A}" destId="{688EC380-2D55-4EA5-9E50-6640F7C16D29}" srcOrd="13" destOrd="0" parTransId="{3686EB07-4CBA-4411-A38E-A4A553367B48}" sibTransId="{AA753854-6899-49D4-A6BC-AADC6E3480ED}"/>
    <dgm:cxn modelId="{1E644FFF-9799-4BD1-AF84-FE67B2EFE288}" srcId="{403C2F48-71DF-4B67-8E13-3FF2F85E387A}" destId="{EBA86A5C-57BF-4393-A415-CCD567B115EB}" srcOrd="2" destOrd="0" parTransId="{0CCE28AA-BA84-4B63-AD27-281378333E92}" sibTransId="{D0A16261-402B-4ED4-BC6D-A0EE5ACE0671}"/>
    <dgm:cxn modelId="{6FCDE229-C63D-42F5-B4DC-885D0FAB861C}" type="presParOf" srcId="{4D5742A3-DE76-4445-B261-0BC13C26DC49}" destId="{F7D29844-7BEF-41D5-9A4F-D74C84150DFB}" srcOrd="0" destOrd="0" presId="urn:microsoft.com/office/officeart/2005/8/layout/default"/>
    <dgm:cxn modelId="{F6D773FC-70E2-4183-973D-46AC09E0387E}" type="presParOf" srcId="{4D5742A3-DE76-4445-B261-0BC13C26DC49}" destId="{7C041E16-E147-4362-B56E-657A4559772D}" srcOrd="1" destOrd="0" presId="urn:microsoft.com/office/officeart/2005/8/layout/default"/>
    <dgm:cxn modelId="{485327EE-E852-4960-B1BD-57C2BAD6BA53}" type="presParOf" srcId="{4D5742A3-DE76-4445-B261-0BC13C26DC49}" destId="{CF6C0265-1D52-4823-84D6-D65E33C885A7}" srcOrd="2" destOrd="0" presId="urn:microsoft.com/office/officeart/2005/8/layout/default"/>
    <dgm:cxn modelId="{34DD3578-1D13-4AC0-9614-430E75EEFCC4}" type="presParOf" srcId="{4D5742A3-DE76-4445-B261-0BC13C26DC49}" destId="{6DAF7F46-FA15-4FEC-A63B-81B17929052A}" srcOrd="3" destOrd="0" presId="urn:microsoft.com/office/officeart/2005/8/layout/default"/>
    <dgm:cxn modelId="{A8CB54E2-74A5-43DC-9DBD-64AF096F2D09}" type="presParOf" srcId="{4D5742A3-DE76-4445-B261-0BC13C26DC49}" destId="{C6C9A211-AFEF-42A4-B49C-4E58A4A6ED45}" srcOrd="4" destOrd="0" presId="urn:microsoft.com/office/officeart/2005/8/layout/default"/>
    <dgm:cxn modelId="{7920E318-A642-4E36-AC3F-335F6C3B9C28}" type="presParOf" srcId="{4D5742A3-DE76-4445-B261-0BC13C26DC49}" destId="{9981CE26-EAFC-45CF-B2AC-BF89BD17F997}" srcOrd="5" destOrd="0" presId="urn:microsoft.com/office/officeart/2005/8/layout/default"/>
    <dgm:cxn modelId="{9AB19041-C90D-4B0A-94E0-84A83F1F9B6E}" type="presParOf" srcId="{4D5742A3-DE76-4445-B261-0BC13C26DC49}" destId="{255B854D-5449-4B38-BC9F-90D9DCA65161}" srcOrd="6" destOrd="0" presId="urn:microsoft.com/office/officeart/2005/8/layout/default"/>
    <dgm:cxn modelId="{0929C9CA-4B7B-4472-A110-908F4AA93A25}" type="presParOf" srcId="{4D5742A3-DE76-4445-B261-0BC13C26DC49}" destId="{A323D1BB-659E-4CC5-828A-7BAAD8C9E990}" srcOrd="7" destOrd="0" presId="urn:microsoft.com/office/officeart/2005/8/layout/default"/>
    <dgm:cxn modelId="{5DA25642-F3B7-42D5-9350-858A0FD87D20}" type="presParOf" srcId="{4D5742A3-DE76-4445-B261-0BC13C26DC49}" destId="{F479CCC9-C349-4903-BCC1-BC8E10C3A79F}" srcOrd="8" destOrd="0" presId="urn:microsoft.com/office/officeart/2005/8/layout/default"/>
    <dgm:cxn modelId="{50C6B416-E688-4D52-8096-C69EB0DF21F7}" type="presParOf" srcId="{4D5742A3-DE76-4445-B261-0BC13C26DC49}" destId="{EA7091A8-DF20-40B8-A236-A21951308C52}" srcOrd="9" destOrd="0" presId="urn:microsoft.com/office/officeart/2005/8/layout/default"/>
    <dgm:cxn modelId="{D4D32612-96D2-4E4A-82FC-F47ACC08A786}" type="presParOf" srcId="{4D5742A3-DE76-4445-B261-0BC13C26DC49}" destId="{58A9F58D-E051-43F7-8C1F-AB9114F49E10}" srcOrd="10" destOrd="0" presId="urn:microsoft.com/office/officeart/2005/8/layout/default"/>
    <dgm:cxn modelId="{A098D879-F64A-4F36-93D3-B32A3F78A896}" type="presParOf" srcId="{4D5742A3-DE76-4445-B261-0BC13C26DC49}" destId="{09115010-C200-4DD3-B096-B8EDBB26CCEB}" srcOrd="11" destOrd="0" presId="urn:microsoft.com/office/officeart/2005/8/layout/default"/>
    <dgm:cxn modelId="{C4EEA62D-2F83-47C8-B053-D1444FF9D675}" type="presParOf" srcId="{4D5742A3-DE76-4445-B261-0BC13C26DC49}" destId="{0448E553-0745-4AE9-9F61-1CE88F2F8AD9}" srcOrd="12" destOrd="0" presId="urn:microsoft.com/office/officeart/2005/8/layout/default"/>
    <dgm:cxn modelId="{F204920A-62C0-436D-BB6E-FA644FEEE407}" type="presParOf" srcId="{4D5742A3-DE76-4445-B261-0BC13C26DC49}" destId="{753B0B68-A2A8-4482-89F1-8A88F5C65CE4}" srcOrd="13" destOrd="0" presId="urn:microsoft.com/office/officeart/2005/8/layout/default"/>
    <dgm:cxn modelId="{CDDF1940-74AD-47B2-BD8F-A71B1D898B99}" type="presParOf" srcId="{4D5742A3-DE76-4445-B261-0BC13C26DC49}" destId="{F6643AA1-7EC3-49DB-91B6-0A86A5A329C1}" srcOrd="14" destOrd="0" presId="urn:microsoft.com/office/officeart/2005/8/layout/default"/>
    <dgm:cxn modelId="{1911C60A-1E20-465F-B5EE-2F300A5DF2D8}" type="presParOf" srcId="{4D5742A3-DE76-4445-B261-0BC13C26DC49}" destId="{DB29003F-880E-444B-82D9-9E3466EC80F2}" srcOrd="15" destOrd="0" presId="urn:microsoft.com/office/officeart/2005/8/layout/default"/>
    <dgm:cxn modelId="{46C010A7-80B1-49EC-B93F-948C8C4953F7}" type="presParOf" srcId="{4D5742A3-DE76-4445-B261-0BC13C26DC49}" destId="{EA192A8A-195D-4FEE-9423-FC71946DA962}" srcOrd="16" destOrd="0" presId="urn:microsoft.com/office/officeart/2005/8/layout/default"/>
    <dgm:cxn modelId="{73EE6E9A-0F43-4760-B4E8-F266592CE19F}" type="presParOf" srcId="{4D5742A3-DE76-4445-B261-0BC13C26DC49}" destId="{CD6FD6D1-A0D5-4FA9-A679-0AD1ACA07B52}" srcOrd="17" destOrd="0" presId="urn:microsoft.com/office/officeart/2005/8/layout/default"/>
    <dgm:cxn modelId="{44AF531D-0700-47F8-B5A0-9C91B91F17B0}" type="presParOf" srcId="{4D5742A3-DE76-4445-B261-0BC13C26DC49}" destId="{72196FE6-F7E3-4F02-BDD8-869F8DE47EC2}" srcOrd="18" destOrd="0" presId="urn:microsoft.com/office/officeart/2005/8/layout/default"/>
    <dgm:cxn modelId="{C2D218DF-9441-4358-B38F-973DC4EC9312}" type="presParOf" srcId="{4D5742A3-DE76-4445-B261-0BC13C26DC49}" destId="{153B5036-C4BA-45D3-883B-CA4E59E50A13}" srcOrd="19" destOrd="0" presId="urn:microsoft.com/office/officeart/2005/8/layout/default"/>
    <dgm:cxn modelId="{7542B215-9727-4DF4-8166-C9C61BBA949C}" type="presParOf" srcId="{4D5742A3-DE76-4445-B261-0BC13C26DC49}" destId="{E554EF6D-1C6A-4B27-B6CD-EE14EC8F492B}" srcOrd="20" destOrd="0" presId="urn:microsoft.com/office/officeart/2005/8/layout/default"/>
    <dgm:cxn modelId="{D23AAED7-D367-419E-BB98-F76AF9AA73AA}" type="presParOf" srcId="{4D5742A3-DE76-4445-B261-0BC13C26DC49}" destId="{49C4892E-1ED4-48DE-976C-A8EE31AA10C9}" srcOrd="21" destOrd="0" presId="urn:microsoft.com/office/officeart/2005/8/layout/default"/>
    <dgm:cxn modelId="{40611605-AFAF-4D91-956A-021C002011D7}" type="presParOf" srcId="{4D5742A3-DE76-4445-B261-0BC13C26DC49}" destId="{60367174-F580-4D57-81E4-345DBAB93582}" srcOrd="22" destOrd="0" presId="urn:microsoft.com/office/officeart/2005/8/layout/default"/>
    <dgm:cxn modelId="{0DF95BD8-CFDD-43BD-AC33-0CC12B7E951F}" type="presParOf" srcId="{4D5742A3-DE76-4445-B261-0BC13C26DC49}" destId="{74184244-4793-47C7-A65D-7A6F810B3363}" srcOrd="23" destOrd="0" presId="urn:microsoft.com/office/officeart/2005/8/layout/default"/>
    <dgm:cxn modelId="{344FE2FF-7FF8-453E-B3F7-A88A3E2AE7BF}" type="presParOf" srcId="{4D5742A3-DE76-4445-B261-0BC13C26DC49}" destId="{C860F3CD-4582-4E0E-8DE8-7159ED1D2D54}" srcOrd="24" destOrd="0" presId="urn:microsoft.com/office/officeart/2005/8/layout/default"/>
    <dgm:cxn modelId="{0E75D240-5571-45D3-90F7-5757E51D2ECE}" type="presParOf" srcId="{4D5742A3-DE76-4445-B261-0BC13C26DC49}" destId="{9C6CE789-9D4F-45AF-9525-4601869767F4}" srcOrd="25" destOrd="0" presId="urn:microsoft.com/office/officeart/2005/8/layout/default"/>
    <dgm:cxn modelId="{2D5967E3-BE9E-4368-92D2-CCDFCEF4F96A}" type="presParOf" srcId="{4D5742A3-DE76-4445-B261-0BC13C26DC49}" destId="{5360518B-C063-4DB3-BA45-DCEB3C506E00}" srcOrd="26" destOrd="0" presId="urn:microsoft.com/office/officeart/2005/8/layout/default"/>
    <dgm:cxn modelId="{FEF942DF-9CE8-4C86-A271-997D9E0A65A8}" type="presParOf" srcId="{4D5742A3-DE76-4445-B261-0BC13C26DC49}" destId="{1B8985BE-A813-4D53-A3C7-CD4F7EF8E640}" srcOrd="27" destOrd="0" presId="urn:microsoft.com/office/officeart/2005/8/layout/default"/>
    <dgm:cxn modelId="{8D7849D4-8EEE-4DDB-9F9F-27ED4AF2F9D4}" type="presParOf" srcId="{4D5742A3-DE76-4445-B261-0BC13C26DC49}" destId="{98F8217D-342E-4A26-A8EB-D9E926AB167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C2F48-71DF-4B67-8E13-3FF2F85E38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11D773-D86D-476B-B6FB-6DE44E57FD23}">
      <dgm:prSet phldrT="[Text]" custT="1"/>
      <dgm:spPr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cs-CZ" sz="1600" kern="1200" dirty="0"/>
            <a:t>1. Zelená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ve veřejném prostranství</a:t>
          </a:r>
        </a:p>
      </dgm:t>
    </dgm:pt>
    <dgm:pt modelId="{8260CE48-CE48-44ED-A252-E785A10171FF}" type="parTrans" cxnId="{A2D23FAB-2527-488E-B1DC-E7B4D291D0CB}">
      <dgm:prSet/>
      <dgm:spPr/>
      <dgm:t>
        <a:bodyPr/>
        <a:lstStyle/>
        <a:p>
          <a:endParaRPr lang="cs-CZ"/>
        </a:p>
      </dgm:t>
    </dgm:pt>
    <dgm:pt modelId="{351B6673-A722-4180-BDC3-F780072B771A}" type="sibTrans" cxnId="{A2D23FAB-2527-488E-B1DC-E7B4D291D0CB}">
      <dgm:prSet/>
      <dgm:spPr/>
      <dgm:t>
        <a:bodyPr/>
        <a:lstStyle/>
        <a:p>
          <a:endParaRPr lang="cs-CZ"/>
        </a:p>
      </dgm:t>
    </dgm:pt>
    <dgm:pt modelId="{F1E409B8-C874-4D4D-86A7-384A106B48A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2. Mateřské školy</a:t>
          </a:r>
          <a:br>
            <a:rPr lang="cs-CZ" dirty="0"/>
          </a:br>
          <a:r>
            <a:rPr lang="cs-CZ" dirty="0"/>
            <a:t>- 1x</a:t>
          </a:r>
        </a:p>
      </dgm:t>
    </dgm:pt>
    <dgm:pt modelId="{695E65CE-32D8-4B38-B9AE-30E78DFA769A}" type="parTrans" cxnId="{38F57140-FC3B-45A4-B4F6-61FF9CA3EE62}">
      <dgm:prSet/>
      <dgm:spPr/>
      <dgm:t>
        <a:bodyPr/>
        <a:lstStyle/>
        <a:p>
          <a:endParaRPr lang="cs-CZ"/>
        </a:p>
      </dgm:t>
    </dgm:pt>
    <dgm:pt modelId="{3E6205F9-9680-460D-93EC-94E7537FF26D}" type="sibTrans" cxnId="{38F57140-FC3B-45A4-B4F6-61FF9CA3EE62}">
      <dgm:prSet/>
      <dgm:spPr/>
      <dgm:t>
        <a:bodyPr/>
        <a:lstStyle/>
        <a:p>
          <a:endParaRPr lang="cs-CZ"/>
        </a:p>
      </dgm:t>
    </dgm:pt>
    <dgm:pt modelId="{EBA86A5C-57BF-4393-A415-CCD567B115EB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3. Základní školy </a:t>
          </a:r>
          <a:br>
            <a:rPr lang="cs-CZ" dirty="0"/>
          </a:br>
          <a:r>
            <a:rPr lang="cs-CZ" dirty="0"/>
            <a:t>– 1x</a:t>
          </a:r>
        </a:p>
      </dgm:t>
    </dgm:pt>
    <dgm:pt modelId="{0CCE28AA-BA84-4B63-AD27-281378333E92}" type="parTrans" cxnId="{1E644FFF-9799-4BD1-AF84-FE67B2EFE288}">
      <dgm:prSet/>
      <dgm:spPr/>
      <dgm:t>
        <a:bodyPr/>
        <a:lstStyle/>
        <a:p>
          <a:endParaRPr lang="cs-CZ"/>
        </a:p>
      </dgm:t>
    </dgm:pt>
    <dgm:pt modelId="{D0A16261-402B-4ED4-BC6D-A0EE5ACE0671}" type="sibTrans" cxnId="{1E644FFF-9799-4BD1-AF84-FE67B2EFE288}">
      <dgm:prSet/>
      <dgm:spPr/>
      <dgm:t>
        <a:bodyPr/>
        <a:lstStyle/>
        <a:p>
          <a:endParaRPr lang="cs-CZ"/>
        </a:p>
      </dgm:t>
    </dgm:pt>
    <dgm:pt modelId="{F48C765D-5E67-4A0C-8D8F-10C5AD47615E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9. Veřejná infrastruktura cestovního ruchu</a:t>
          </a:r>
        </a:p>
      </dgm:t>
    </dgm:pt>
    <dgm:pt modelId="{71798987-15A0-4AB0-A865-0F053996E093}" type="parTrans" cxnId="{FC5D8663-6E3F-423A-BDEF-630D40797C9C}">
      <dgm:prSet/>
      <dgm:spPr/>
      <dgm:t>
        <a:bodyPr/>
        <a:lstStyle/>
        <a:p>
          <a:endParaRPr lang="cs-CZ"/>
        </a:p>
      </dgm:t>
    </dgm:pt>
    <dgm:pt modelId="{6E9D5DD5-B232-43B9-9951-66063E426AE5}" type="sibTrans" cxnId="{FC5D8663-6E3F-423A-BDEF-630D40797C9C}">
      <dgm:prSet/>
      <dgm:spPr/>
      <dgm:t>
        <a:bodyPr/>
        <a:lstStyle/>
        <a:p>
          <a:endParaRPr lang="cs-CZ"/>
        </a:p>
      </dgm:t>
    </dgm:pt>
    <dgm:pt modelId="{DAF76B9B-3DF5-4597-8BF9-65F3CC32A0C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/>
            <a:t>15. Infrastruktura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</a:t>
          </a:r>
          <a:r>
            <a:rPr lang="cs-CZ" sz="1600" kern="1200" dirty="0"/>
            <a:t> bezpečnou nemotorovou dopravu </a:t>
          </a:r>
        </a:p>
      </dgm:t>
    </dgm:pt>
    <dgm:pt modelId="{E4E4E49D-07F0-406C-98A8-B35AD60AD417}" type="parTrans" cxnId="{B15ED814-9D83-4FC8-BBE8-BCD650B1E7F2}">
      <dgm:prSet/>
      <dgm:spPr/>
      <dgm:t>
        <a:bodyPr/>
        <a:lstStyle/>
        <a:p>
          <a:endParaRPr lang="cs-CZ"/>
        </a:p>
      </dgm:t>
    </dgm:pt>
    <dgm:pt modelId="{A0082B30-1431-4B59-A777-62DC4967B042}" type="sibTrans" cxnId="{B15ED814-9D83-4FC8-BBE8-BCD650B1E7F2}">
      <dgm:prSet/>
      <dgm:spPr/>
      <dgm:t>
        <a:bodyPr/>
        <a:lstStyle/>
        <a:p>
          <a:endParaRPr lang="cs-CZ"/>
        </a:p>
      </dgm:t>
    </dgm:pt>
    <dgm:pt modelId="{535D6C08-C771-4391-A0E8-C68C6A0FBC8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/>
            <a:t>4. Zájmové 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neformální</a:t>
          </a:r>
          <a:r>
            <a:rPr lang="cs-CZ" sz="1600" kern="1200" dirty="0"/>
            <a:t> vzdělávání a CŽV </a:t>
          </a:r>
          <a:br>
            <a:rPr lang="cs-CZ" sz="1600" kern="1200" dirty="0"/>
          </a:br>
          <a:endParaRPr lang="cs-CZ" sz="1600" kern="1200" dirty="0"/>
        </a:p>
      </dgm:t>
    </dgm:pt>
    <dgm:pt modelId="{B1432953-31AA-4EC7-A583-C0CB4CC30244}" type="parTrans" cxnId="{3E8EDE67-9092-42C8-A494-AE402B4C744D}">
      <dgm:prSet/>
      <dgm:spPr/>
      <dgm:t>
        <a:bodyPr/>
        <a:lstStyle/>
        <a:p>
          <a:endParaRPr lang="cs-CZ"/>
        </a:p>
      </dgm:t>
    </dgm:pt>
    <dgm:pt modelId="{0E242F13-F7E1-4C25-81AF-27D6D419DBCB}" type="sibTrans" cxnId="{3E8EDE67-9092-42C8-A494-AE402B4C744D}">
      <dgm:prSet/>
      <dgm:spPr/>
      <dgm:t>
        <a:bodyPr/>
        <a:lstStyle/>
        <a:p>
          <a:endParaRPr lang="cs-CZ"/>
        </a:p>
      </dgm:t>
    </dgm:pt>
    <dgm:pt modelId="{A92E8E39-660B-415E-80D1-B383CE6567F7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5. Infrastruktura sociálních služeb</a:t>
          </a:r>
          <a:br>
            <a:rPr lang="cs-CZ" dirty="0"/>
          </a:br>
          <a:r>
            <a:rPr lang="cs-CZ" dirty="0"/>
            <a:t> - 1x</a:t>
          </a:r>
        </a:p>
      </dgm:t>
    </dgm:pt>
    <dgm:pt modelId="{064C6249-324B-4B66-AB5C-4D966EBE8AC0}" type="parTrans" cxnId="{9E230468-5C6D-402B-BAE3-8B9CE884DBA5}">
      <dgm:prSet/>
      <dgm:spPr/>
      <dgm:t>
        <a:bodyPr/>
        <a:lstStyle/>
        <a:p>
          <a:endParaRPr lang="cs-CZ"/>
        </a:p>
      </dgm:t>
    </dgm:pt>
    <dgm:pt modelId="{3A5B8672-785E-4013-A2B9-C487FC53376C}" type="sibTrans" cxnId="{9E230468-5C6D-402B-BAE3-8B9CE884DBA5}">
      <dgm:prSet/>
      <dgm:spPr/>
      <dgm:t>
        <a:bodyPr/>
        <a:lstStyle/>
        <a:p>
          <a:endParaRPr lang="cs-CZ"/>
        </a:p>
      </dgm:t>
    </dgm:pt>
    <dgm:pt modelId="{06E80E9A-D698-482A-9808-1F186AE68EA7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6. Kulturní památky </a:t>
          </a:r>
        </a:p>
      </dgm:t>
    </dgm:pt>
    <dgm:pt modelId="{43FE5463-6EE7-42EF-9694-18D41C8AADEC}" type="parTrans" cxnId="{87B17FEC-60DA-4147-A844-6D668EDA4298}">
      <dgm:prSet/>
      <dgm:spPr/>
      <dgm:t>
        <a:bodyPr/>
        <a:lstStyle/>
        <a:p>
          <a:endParaRPr lang="cs-CZ"/>
        </a:p>
      </dgm:t>
    </dgm:pt>
    <dgm:pt modelId="{164ADB5E-F535-41BC-B490-A8EE9F246AB4}" type="sibTrans" cxnId="{87B17FEC-60DA-4147-A844-6D668EDA4298}">
      <dgm:prSet/>
      <dgm:spPr/>
      <dgm:t>
        <a:bodyPr/>
        <a:lstStyle/>
        <a:p>
          <a:endParaRPr lang="cs-CZ"/>
        </a:p>
      </dgm:t>
    </dgm:pt>
    <dgm:pt modelId="{0968736D-541F-4F12-A30D-D60231AE41DD}">
      <dgm:prSet phldrT="[Text]" custT="1"/>
      <dgm:spPr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cs-CZ" sz="1600" kern="1200" dirty="0"/>
            <a:t>7. Infrastruktura a vybavení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knihoven</a:t>
          </a:r>
        </a:p>
      </dgm:t>
    </dgm:pt>
    <dgm:pt modelId="{FF080C61-8302-45B9-A1F3-F28084947E9A}" type="parTrans" cxnId="{7A9C5ECB-A3DC-4128-B558-EFBDB9E81575}">
      <dgm:prSet/>
      <dgm:spPr/>
      <dgm:t>
        <a:bodyPr/>
        <a:lstStyle/>
        <a:p>
          <a:endParaRPr lang="cs-CZ"/>
        </a:p>
      </dgm:t>
    </dgm:pt>
    <dgm:pt modelId="{8A5F1E1D-4A85-4D7E-9914-24609CA3C467}" type="sibTrans" cxnId="{7A9C5ECB-A3DC-4128-B558-EFBDB9E81575}">
      <dgm:prSet/>
      <dgm:spPr/>
      <dgm:t>
        <a:bodyPr/>
        <a:lstStyle/>
        <a:p>
          <a:endParaRPr lang="cs-CZ"/>
        </a:p>
      </dgm:t>
    </dgm:pt>
    <dgm:pt modelId="{EB60CFC0-3F8C-488C-879A-1B8EC760EA4F}">
      <dgm:prSet phldrT="[Text]" custT="1"/>
      <dgm:spPr>
        <a:solidFill>
          <a:srgbClr val="00B050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cs-CZ" sz="1600" kern="1200" dirty="0"/>
            <a:t>8.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a vybavení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muzea – 1x</a:t>
          </a:r>
        </a:p>
      </dgm:t>
    </dgm:pt>
    <dgm:pt modelId="{DC678DB0-9FDB-47B6-9F78-B6C6DA95926D}" type="parTrans" cxnId="{F2BB32B6-B636-42B6-98D5-A86BA901B3FC}">
      <dgm:prSet/>
      <dgm:spPr/>
      <dgm:t>
        <a:bodyPr/>
        <a:lstStyle/>
        <a:p>
          <a:endParaRPr lang="cs-CZ"/>
        </a:p>
      </dgm:t>
    </dgm:pt>
    <dgm:pt modelId="{565521AD-559E-4509-952B-02CE59C5B1B7}" type="sibTrans" cxnId="{F2BB32B6-B636-42B6-98D5-A86BA901B3FC}">
      <dgm:prSet/>
      <dgm:spPr/>
      <dgm:t>
        <a:bodyPr/>
        <a:lstStyle/>
        <a:p>
          <a:endParaRPr lang="cs-CZ"/>
        </a:p>
      </dgm:t>
    </dgm:pt>
    <dgm:pt modelId="{B4096047-E930-4108-8E34-7D343BE3D3C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/>
            <a:t>10. Bezemisní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vozidla</a:t>
          </a:r>
          <a:r>
            <a:rPr lang="cs-CZ" sz="1600" kern="1200" dirty="0"/>
            <a:t>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veřejnou</a:t>
          </a:r>
          <a:r>
            <a:rPr lang="cs-CZ" sz="1600" kern="1200" dirty="0"/>
            <a:t> dopravu</a:t>
          </a:r>
        </a:p>
      </dgm:t>
    </dgm:pt>
    <dgm:pt modelId="{24DF0F8B-1128-420C-9BB2-E0B5DDF221FC}" type="parTrans" cxnId="{6EB8FB58-EDF3-48AE-81A9-2304E64F6CFC}">
      <dgm:prSet/>
      <dgm:spPr/>
      <dgm:t>
        <a:bodyPr/>
        <a:lstStyle/>
        <a:p>
          <a:endParaRPr lang="cs-CZ"/>
        </a:p>
      </dgm:t>
    </dgm:pt>
    <dgm:pt modelId="{4F27D2C4-44D9-437D-8FF9-F729624CCCDD}" type="sibTrans" cxnId="{6EB8FB58-EDF3-48AE-81A9-2304E64F6CFC}">
      <dgm:prSet/>
      <dgm:spPr/>
      <dgm:t>
        <a:bodyPr/>
        <a:lstStyle/>
        <a:p>
          <a:endParaRPr lang="cs-CZ"/>
        </a:p>
      </dgm:t>
    </dgm:pt>
    <dgm:pt modelId="{A695BC41-55A5-499D-B31E-1E58284694DF}">
      <dgm:prSet phldrT="[Text]"/>
      <dgm:spPr/>
      <dgm:t>
        <a:bodyPr/>
        <a:lstStyle/>
        <a:p>
          <a:r>
            <a:rPr lang="cs-CZ"/>
            <a:t>11. Cyklistická infrastruktura</a:t>
          </a:r>
        </a:p>
      </dgm:t>
    </dgm:pt>
    <dgm:pt modelId="{9B8B4501-86B1-4F53-A7FD-564A87416B0D}" type="parTrans" cxnId="{65886C50-DAE4-4D9C-A9F0-C2E990DBE934}">
      <dgm:prSet/>
      <dgm:spPr/>
      <dgm:t>
        <a:bodyPr/>
        <a:lstStyle/>
        <a:p>
          <a:endParaRPr lang="cs-CZ"/>
        </a:p>
      </dgm:t>
    </dgm:pt>
    <dgm:pt modelId="{582C6DA7-E930-4B23-A67B-132900C8D441}" type="sibTrans" cxnId="{65886C50-DAE4-4D9C-A9F0-C2E990DBE934}">
      <dgm:prSet/>
      <dgm:spPr/>
      <dgm:t>
        <a:bodyPr/>
        <a:lstStyle/>
        <a:p>
          <a:endParaRPr lang="cs-CZ"/>
        </a:p>
      </dgm:t>
    </dgm:pt>
    <dgm:pt modelId="{82018E96-0215-41C6-8BE8-68633BF39A9A}">
      <dgm:prSet phldrT="[Text]"/>
      <dgm:spPr/>
      <dgm:t>
        <a:bodyPr/>
        <a:lstStyle/>
        <a:p>
          <a:r>
            <a:rPr lang="cs-CZ"/>
            <a:t>12. Plnicí a dobíjecí stanice pro veřejnou dopravu</a:t>
          </a:r>
        </a:p>
      </dgm:t>
    </dgm:pt>
    <dgm:pt modelId="{7D769E9B-89C8-4FCE-A525-CC56ED347DA9}" type="parTrans" cxnId="{CD3CAC47-98B5-4B4B-96F5-C5CA458C7CBA}">
      <dgm:prSet/>
      <dgm:spPr/>
      <dgm:t>
        <a:bodyPr/>
        <a:lstStyle/>
        <a:p>
          <a:endParaRPr lang="cs-CZ"/>
        </a:p>
      </dgm:t>
    </dgm:pt>
    <dgm:pt modelId="{978049B9-89FC-494A-891A-DD3B11550A30}" type="sibTrans" cxnId="{CD3CAC47-98B5-4B4B-96F5-C5CA458C7CBA}">
      <dgm:prSet/>
      <dgm:spPr/>
      <dgm:t>
        <a:bodyPr/>
        <a:lstStyle/>
        <a:p>
          <a:endParaRPr lang="cs-CZ"/>
        </a:p>
      </dgm:t>
    </dgm:pt>
    <dgm:pt modelId="{5B685DE6-309D-4407-91F9-C68C73863C5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13. Telematika pro veřejnou dopravu </a:t>
          </a:r>
          <a:b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endParaRPr lang="cs-CZ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CA36C2E-5D3E-416E-BA57-3B70DC695870}" type="parTrans" cxnId="{011751E8-B0A7-470F-8FD9-5DE14D481B8A}">
      <dgm:prSet/>
      <dgm:spPr/>
      <dgm:t>
        <a:bodyPr/>
        <a:lstStyle/>
        <a:p>
          <a:endParaRPr lang="cs-CZ"/>
        </a:p>
      </dgm:t>
    </dgm:pt>
    <dgm:pt modelId="{61AC66BA-6D4A-4255-8D61-06F25786E0BE}" type="sibTrans" cxnId="{011751E8-B0A7-470F-8FD9-5DE14D481B8A}">
      <dgm:prSet/>
      <dgm:spPr/>
      <dgm:t>
        <a:bodyPr/>
        <a:lstStyle/>
        <a:p>
          <a:endParaRPr lang="cs-CZ"/>
        </a:p>
      </dgm:t>
    </dgm:pt>
    <dgm:pt modelId="{688EC380-2D55-4EA5-9E50-6640F7C16D29}">
      <dgm:prSet phldrT="[Text]"/>
      <dgm:spPr/>
      <dgm:t>
        <a:bodyPr/>
        <a:lstStyle/>
        <a:p>
          <a:r>
            <a:rPr lang="cs-CZ" dirty="0"/>
            <a:t>14. Multimodální osobní doprava (terminály)</a:t>
          </a:r>
        </a:p>
      </dgm:t>
    </dgm:pt>
    <dgm:pt modelId="{3686EB07-4CBA-4411-A38E-A4A553367B48}" type="parTrans" cxnId="{8736F5F6-4B52-48D3-98CA-9BCA25598A9B}">
      <dgm:prSet/>
      <dgm:spPr/>
      <dgm:t>
        <a:bodyPr/>
        <a:lstStyle/>
        <a:p>
          <a:endParaRPr lang="cs-CZ"/>
        </a:p>
      </dgm:t>
    </dgm:pt>
    <dgm:pt modelId="{AA753854-6899-49D4-A6BC-AADC6E3480ED}" type="sibTrans" cxnId="{8736F5F6-4B52-48D3-98CA-9BCA25598A9B}">
      <dgm:prSet/>
      <dgm:spPr/>
      <dgm:t>
        <a:bodyPr/>
        <a:lstStyle/>
        <a:p>
          <a:endParaRPr lang="cs-CZ"/>
        </a:p>
      </dgm:t>
    </dgm:pt>
    <dgm:pt modelId="{4D5742A3-DE76-4445-B261-0BC13C26DC49}" type="pres">
      <dgm:prSet presAssocID="{403C2F48-71DF-4B67-8E13-3FF2F85E387A}" presName="diagram" presStyleCnt="0">
        <dgm:presLayoutVars>
          <dgm:dir/>
          <dgm:resizeHandles val="exact"/>
        </dgm:presLayoutVars>
      </dgm:prSet>
      <dgm:spPr/>
    </dgm:pt>
    <dgm:pt modelId="{F7D29844-7BEF-41D5-9A4F-D74C84150DFB}" type="pres">
      <dgm:prSet presAssocID="{ED11D773-D86D-476B-B6FB-6DE44E57FD23}" presName="node" presStyleLbl="node1" presStyleIdx="0" presStyleCnt="15" custLinFactNeighborX="-203" custLinFactNeighborY="725">
        <dgm:presLayoutVars>
          <dgm:bulletEnabled val="1"/>
        </dgm:presLayoutVars>
      </dgm:prSet>
      <dgm:spPr>
        <a:xfrm>
          <a:off x="0" y="210430"/>
          <a:ext cx="1780897" cy="1068538"/>
        </a:xfrm>
        <a:prstGeom prst="rect">
          <a:avLst/>
        </a:prstGeom>
      </dgm:spPr>
    </dgm:pt>
    <dgm:pt modelId="{7C041E16-E147-4362-B56E-657A4559772D}" type="pres">
      <dgm:prSet presAssocID="{351B6673-A722-4180-BDC3-F780072B771A}" presName="sibTrans" presStyleCnt="0"/>
      <dgm:spPr/>
    </dgm:pt>
    <dgm:pt modelId="{CF6C0265-1D52-4823-84D6-D65E33C885A7}" type="pres">
      <dgm:prSet presAssocID="{F1E409B8-C874-4D4D-86A7-384A106B48AE}" presName="node" presStyleLbl="node1" presStyleIdx="1" presStyleCnt="15">
        <dgm:presLayoutVars>
          <dgm:bulletEnabled val="1"/>
        </dgm:presLayoutVars>
      </dgm:prSet>
      <dgm:spPr/>
    </dgm:pt>
    <dgm:pt modelId="{6DAF7F46-FA15-4FEC-A63B-81B17929052A}" type="pres">
      <dgm:prSet presAssocID="{3E6205F9-9680-460D-93EC-94E7537FF26D}" presName="sibTrans" presStyleCnt="0"/>
      <dgm:spPr/>
    </dgm:pt>
    <dgm:pt modelId="{C6C9A211-AFEF-42A4-B49C-4E58A4A6ED45}" type="pres">
      <dgm:prSet presAssocID="{EBA86A5C-57BF-4393-A415-CCD567B115EB}" presName="node" presStyleLbl="node1" presStyleIdx="2" presStyleCnt="15">
        <dgm:presLayoutVars>
          <dgm:bulletEnabled val="1"/>
        </dgm:presLayoutVars>
      </dgm:prSet>
      <dgm:spPr/>
    </dgm:pt>
    <dgm:pt modelId="{9981CE26-EAFC-45CF-B2AC-BF89BD17F997}" type="pres">
      <dgm:prSet presAssocID="{D0A16261-402B-4ED4-BC6D-A0EE5ACE0671}" presName="sibTrans" presStyleCnt="0"/>
      <dgm:spPr/>
    </dgm:pt>
    <dgm:pt modelId="{255B854D-5449-4B38-BC9F-90D9DCA65161}" type="pres">
      <dgm:prSet presAssocID="{535D6C08-C771-4391-A0E8-C68C6A0FBC81}" presName="node" presStyleLbl="node1" presStyleIdx="3" presStyleCnt="15">
        <dgm:presLayoutVars>
          <dgm:bulletEnabled val="1"/>
        </dgm:presLayoutVars>
      </dgm:prSet>
      <dgm:spPr/>
    </dgm:pt>
    <dgm:pt modelId="{A323D1BB-659E-4CC5-828A-7BAAD8C9E990}" type="pres">
      <dgm:prSet presAssocID="{0E242F13-F7E1-4C25-81AF-27D6D419DBCB}" presName="sibTrans" presStyleCnt="0"/>
      <dgm:spPr/>
    </dgm:pt>
    <dgm:pt modelId="{F479CCC9-C349-4903-BCC1-BC8E10C3A79F}" type="pres">
      <dgm:prSet presAssocID="{A92E8E39-660B-415E-80D1-B383CE6567F7}" presName="node" presStyleLbl="node1" presStyleIdx="4" presStyleCnt="15">
        <dgm:presLayoutVars>
          <dgm:bulletEnabled val="1"/>
        </dgm:presLayoutVars>
      </dgm:prSet>
      <dgm:spPr/>
    </dgm:pt>
    <dgm:pt modelId="{EA7091A8-DF20-40B8-A236-A21951308C52}" type="pres">
      <dgm:prSet presAssocID="{3A5B8672-785E-4013-A2B9-C487FC53376C}" presName="sibTrans" presStyleCnt="0"/>
      <dgm:spPr/>
    </dgm:pt>
    <dgm:pt modelId="{58A9F58D-E051-43F7-8C1F-AB9114F49E10}" type="pres">
      <dgm:prSet presAssocID="{06E80E9A-D698-482A-9808-1F186AE68EA7}" presName="node" presStyleLbl="node1" presStyleIdx="5" presStyleCnt="15">
        <dgm:presLayoutVars>
          <dgm:bulletEnabled val="1"/>
        </dgm:presLayoutVars>
      </dgm:prSet>
      <dgm:spPr/>
    </dgm:pt>
    <dgm:pt modelId="{09115010-C200-4DD3-B096-B8EDBB26CCEB}" type="pres">
      <dgm:prSet presAssocID="{164ADB5E-F535-41BC-B490-A8EE9F246AB4}" presName="sibTrans" presStyleCnt="0"/>
      <dgm:spPr/>
    </dgm:pt>
    <dgm:pt modelId="{0448E553-0745-4AE9-9F61-1CE88F2F8AD9}" type="pres">
      <dgm:prSet presAssocID="{0968736D-541F-4F12-A30D-D60231AE41DD}" presName="node" presStyleLbl="node1" presStyleIdx="6" presStyleCnt="15">
        <dgm:presLayoutVars>
          <dgm:bulletEnabled val="1"/>
        </dgm:presLayoutVars>
      </dgm:prSet>
      <dgm:spPr>
        <a:xfrm>
          <a:off x="1962276" y="1449312"/>
          <a:ext cx="1780897" cy="1068538"/>
        </a:xfrm>
        <a:prstGeom prst="rect">
          <a:avLst/>
        </a:prstGeom>
      </dgm:spPr>
    </dgm:pt>
    <dgm:pt modelId="{753B0B68-A2A8-4482-89F1-8A88F5C65CE4}" type="pres">
      <dgm:prSet presAssocID="{8A5F1E1D-4A85-4D7E-9914-24609CA3C467}" presName="sibTrans" presStyleCnt="0"/>
      <dgm:spPr/>
    </dgm:pt>
    <dgm:pt modelId="{F6643AA1-7EC3-49DB-91B6-0A86A5A329C1}" type="pres">
      <dgm:prSet presAssocID="{EB60CFC0-3F8C-488C-879A-1B8EC760EA4F}" presName="node" presStyleLbl="node1" presStyleIdx="7" presStyleCnt="15">
        <dgm:presLayoutVars>
          <dgm:bulletEnabled val="1"/>
        </dgm:presLayoutVars>
      </dgm:prSet>
      <dgm:spPr>
        <a:xfrm>
          <a:off x="3921263" y="1449312"/>
          <a:ext cx="1780897" cy="1068538"/>
        </a:xfrm>
        <a:prstGeom prst="rect">
          <a:avLst/>
        </a:prstGeom>
      </dgm:spPr>
    </dgm:pt>
    <dgm:pt modelId="{DB29003F-880E-444B-82D9-9E3466EC80F2}" type="pres">
      <dgm:prSet presAssocID="{565521AD-559E-4509-952B-02CE59C5B1B7}" presName="sibTrans" presStyleCnt="0"/>
      <dgm:spPr/>
    </dgm:pt>
    <dgm:pt modelId="{EA192A8A-195D-4FEE-9423-FC71946DA962}" type="pres">
      <dgm:prSet presAssocID="{F48C765D-5E67-4A0C-8D8F-10C5AD47615E}" presName="node" presStyleLbl="node1" presStyleIdx="8" presStyleCnt="15">
        <dgm:presLayoutVars>
          <dgm:bulletEnabled val="1"/>
        </dgm:presLayoutVars>
      </dgm:prSet>
      <dgm:spPr/>
    </dgm:pt>
    <dgm:pt modelId="{CD6FD6D1-A0D5-4FA9-A679-0AD1ACA07B52}" type="pres">
      <dgm:prSet presAssocID="{6E9D5DD5-B232-43B9-9951-66063E426AE5}" presName="sibTrans" presStyleCnt="0"/>
      <dgm:spPr/>
    </dgm:pt>
    <dgm:pt modelId="{72196FE6-F7E3-4F02-BDD8-869F8DE47EC2}" type="pres">
      <dgm:prSet presAssocID="{B4096047-E930-4108-8E34-7D343BE3D3C1}" presName="node" presStyleLbl="node1" presStyleIdx="9" presStyleCnt="15">
        <dgm:presLayoutVars>
          <dgm:bulletEnabled val="1"/>
        </dgm:presLayoutVars>
      </dgm:prSet>
      <dgm:spPr/>
    </dgm:pt>
    <dgm:pt modelId="{153B5036-C4BA-45D3-883B-CA4E59E50A13}" type="pres">
      <dgm:prSet presAssocID="{4F27D2C4-44D9-437D-8FF9-F729624CCCDD}" presName="sibTrans" presStyleCnt="0"/>
      <dgm:spPr/>
    </dgm:pt>
    <dgm:pt modelId="{E554EF6D-1C6A-4B27-B6CD-EE14EC8F492B}" type="pres">
      <dgm:prSet presAssocID="{A695BC41-55A5-499D-B31E-1E58284694DF}" presName="node" presStyleLbl="node1" presStyleIdx="10" presStyleCnt="15">
        <dgm:presLayoutVars>
          <dgm:bulletEnabled val="1"/>
        </dgm:presLayoutVars>
      </dgm:prSet>
      <dgm:spPr/>
    </dgm:pt>
    <dgm:pt modelId="{49C4892E-1ED4-48DE-976C-A8EE31AA10C9}" type="pres">
      <dgm:prSet presAssocID="{582C6DA7-E930-4B23-A67B-132900C8D441}" presName="sibTrans" presStyleCnt="0"/>
      <dgm:spPr/>
    </dgm:pt>
    <dgm:pt modelId="{60367174-F580-4D57-81E4-345DBAB93582}" type="pres">
      <dgm:prSet presAssocID="{82018E96-0215-41C6-8BE8-68633BF39A9A}" presName="node" presStyleLbl="node1" presStyleIdx="11" presStyleCnt="15">
        <dgm:presLayoutVars>
          <dgm:bulletEnabled val="1"/>
        </dgm:presLayoutVars>
      </dgm:prSet>
      <dgm:spPr/>
    </dgm:pt>
    <dgm:pt modelId="{74184244-4793-47C7-A65D-7A6F810B3363}" type="pres">
      <dgm:prSet presAssocID="{978049B9-89FC-494A-891A-DD3B11550A30}" presName="sibTrans" presStyleCnt="0"/>
      <dgm:spPr/>
    </dgm:pt>
    <dgm:pt modelId="{C860F3CD-4582-4E0E-8DE8-7159ED1D2D54}" type="pres">
      <dgm:prSet presAssocID="{5B685DE6-309D-4407-91F9-C68C73863C5C}" presName="node" presStyleLbl="node1" presStyleIdx="12" presStyleCnt="15">
        <dgm:presLayoutVars>
          <dgm:bulletEnabled val="1"/>
        </dgm:presLayoutVars>
      </dgm:prSet>
      <dgm:spPr/>
    </dgm:pt>
    <dgm:pt modelId="{9C6CE789-9D4F-45AF-9525-4601869767F4}" type="pres">
      <dgm:prSet presAssocID="{61AC66BA-6D4A-4255-8D61-06F25786E0BE}" presName="sibTrans" presStyleCnt="0"/>
      <dgm:spPr/>
    </dgm:pt>
    <dgm:pt modelId="{5360518B-C063-4DB3-BA45-DCEB3C506E00}" type="pres">
      <dgm:prSet presAssocID="{688EC380-2D55-4EA5-9E50-6640F7C16D29}" presName="node" presStyleLbl="node1" presStyleIdx="13" presStyleCnt="15">
        <dgm:presLayoutVars>
          <dgm:bulletEnabled val="1"/>
        </dgm:presLayoutVars>
      </dgm:prSet>
      <dgm:spPr/>
    </dgm:pt>
    <dgm:pt modelId="{1B8985BE-A813-4D53-A3C7-CD4F7EF8E640}" type="pres">
      <dgm:prSet presAssocID="{AA753854-6899-49D4-A6BC-AADC6E3480ED}" presName="sibTrans" presStyleCnt="0"/>
      <dgm:spPr/>
    </dgm:pt>
    <dgm:pt modelId="{98F8217D-342E-4A26-A8EB-D9E926AB1670}" type="pres">
      <dgm:prSet presAssocID="{DAF76B9B-3DF5-4597-8BF9-65F3CC32A0C3}" presName="node" presStyleLbl="node1" presStyleIdx="14" presStyleCnt="15">
        <dgm:presLayoutVars>
          <dgm:bulletEnabled val="1"/>
        </dgm:presLayoutVars>
      </dgm:prSet>
      <dgm:spPr/>
    </dgm:pt>
  </dgm:ptLst>
  <dgm:cxnLst>
    <dgm:cxn modelId="{7CF5370A-C669-4321-BC8B-9AB6F2D986D3}" type="presOf" srcId="{F48C765D-5E67-4A0C-8D8F-10C5AD47615E}" destId="{EA192A8A-195D-4FEE-9423-FC71946DA962}" srcOrd="0" destOrd="0" presId="urn:microsoft.com/office/officeart/2005/8/layout/default"/>
    <dgm:cxn modelId="{F188520B-2AFC-4DCD-9487-5F137C6F140C}" type="presOf" srcId="{06E80E9A-D698-482A-9808-1F186AE68EA7}" destId="{58A9F58D-E051-43F7-8C1F-AB9114F49E10}" srcOrd="0" destOrd="0" presId="urn:microsoft.com/office/officeart/2005/8/layout/default"/>
    <dgm:cxn modelId="{9FA4B60C-7979-415C-9D9A-FB9FE75372DA}" type="presOf" srcId="{5B685DE6-309D-4407-91F9-C68C73863C5C}" destId="{C860F3CD-4582-4E0E-8DE8-7159ED1D2D54}" srcOrd="0" destOrd="0" presId="urn:microsoft.com/office/officeart/2005/8/layout/default"/>
    <dgm:cxn modelId="{B15ED814-9D83-4FC8-BBE8-BCD650B1E7F2}" srcId="{403C2F48-71DF-4B67-8E13-3FF2F85E387A}" destId="{DAF76B9B-3DF5-4597-8BF9-65F3CC32A0C3}" srcOrd="14" destOrd="0" parTransId="{E4E4E49D-07F0-406C-98A8-B35AD60AD417}" sibTransId="{A0082B30-1431-4B59-A777-62DC4967B042}"/>
    <dgm:cxn modelId="{B8621B2B-A697-4F89-B277-17225DFFF6E2}" type="presOf" srcId="{EB60CFC0-3F8C-488C-879A-1B8EC760EA4F}" destId="{F6643AA1-7EC3-49DB-91B6-0A86A5A329C1}" srcOrd="0" destOrd="0" presId="urn:microsoft.com/office/officeart/2005/8/layout/default"/>
    <dgm:cxn modelId="{D2C15436-FDC4-4E6E-8C82-C0A8ECE87E18}" type="presOf" srcId="{688EC380-2D55-4EA5-9E50-6640F7C16D29}" destId="{5360518B-C063-4DB3-BA45-DCEB3C506E00}" srcOrd="0" destOrd="0" presId="urn:microsoft.com/office/officeart/2005/8/layout/default"/>
    <dgm:cxn modelId="{38F57140-FC3B-45A4-B4F6-61FF9CA3EE62}" srcId="{403C2F48-71DF-4B67-8E13-3FF2F85E387A}" destId="{F1E409B8-C874-4D4D-86A7-384A106B48AE}" srcOrd="1" destOrd="0" parTransId="{695E65CE-32D8-4B38-B9AE-30E78DFA769A}" sibTransId="{3E6205F9-9680-460D-93EC-94E7537FF26D}"/>
    <dgm:cxn modelId="{FC5D8663-6E3F-423A-BDEF-630D40797C9C}" srcId="{403C2F48-71DF-4B67-8E13-3FF2F85E387A}" destId="{F48C765D-5E67-4A0C-8D8F-10C5AD47615E}" srcOrd="8" destOrd="0" parTransId="{71798987-15A0-4AB0-A865-0F053996E093}" sibTransId="{6E9D5DD5-B232-43B9-9951-66063E426AE5}"/>
    <dgm:cxn modelId="{CD3CAC47-98B5-4B4B-96F5-C5CA458C7CBA}" srcId="{403C2F48-71DF-4B67-8E13-3FF2F85E387A}" destId="{82018E96-0215-41C6-8BE8-68633BF39A9A}" srcOrd="11" destOrd="0" parTransId="{7D769E9B-89C8-4FCE-A525-CC56ED347DA9}" sibTransId="{978049B9-89FC-494A-891A-DD3B11550A30}"/>
    <dgm:cxn modelId="{3E8EDE67-9092-42C8-A494-AE402B4C744D}" srcId="{403C2F48-71DF-4B67-8E13-3FF2F85E387A}" destId="{535D6C08-C771-4391-A0E8-C68C6A0FBC81}" srcOrd="3" destOrd="0" parTransId="{B1432953-31AA-4EC7-A583-C0CB4CC30244}" sibTransId="{0E242F13-F7E1-4C25-81AF-27D6D419DBCB}"/>
    <dgm:cxn modelId="{9E230468-5C6D-402B-BAE3-8B9CE884DBA5}" srcId="{403C2F48-71DF-4B67-8E13-3FF2F85E387A}" destId="{A92E8E39-660B-415E-80D1-B383CE6567F7}" srcOrd="4" destOrd="0" parTransId="{064C6249-324B-4B66-AB5C-4D966EBE8AC0}" sibTransId="{3A5B8672-785E-4013-A2B9-C487FC53376C}"/>
    <dgm:cxn modelId="{F155C449-D3A5-4F8D-A369-540A599F31BB}" type="presOf" srcId="{82018E96-0215-41C6-8BE8-68633BF39A9A}" destId="{60367174-F580-4D57-81E4-345DBAB93582}" srcOrd="0" destOrd="0" presId="urn:microsoft.com/office/officeart/2005/8/layout/default"/>
    <dgm:cxn modelId="{65886C50-DAE4-4D9C-A9F0-C2E990DBE934}" srcId="{403C2F48-71DF-4B67-8E13-3FF2F85E387A}" destId="{A695BC41-55A5-499D-B31E-1E58284694DF}" srcOrd="10" destOrd="0" parTransId="{9B8B4501-86B1-4F53-A7FD-564A87416B0D}" sibTransId="{582C6DA7-E930-4B23-A67B-132900C8D441}"/>
    <dgm:cxn modelId="{D7A57B54-F2AD-40B5-B224-0EDDC6A46C15}" type="presOf" srcId="{B4096047-E930-4108-8E34-7D343BE3D3C1}" destId="{72196FE6-F7E3-4F02-BDD8-869F8DE47EC2}" srcOrd="0" destOrd="0" presId="urn:microsoft.com/office/officeart/2005/8/layout/default"/>
    <dgm:cxn modelId="{1658F674-ECC1-4F08-BF60-3DA77D5DC174}" type="presOf" srcId="{F1E409B8-C874-4D4D-86A7-384A106B48AE}" destId="{CF6C0265-1D52-4823-84D6-D65E33C885A7}" srcOrd="0" destOrd="0" presId="urn:microsoft.com/office/officeart/2005/8/layout/default"/>
    <dgm:cxn modelId="{6EB8FB58-EDF3-48AE-81A9-2304E64F6CFC}" srcId="{403C2F48-71DF-4B67-8E13-3FF2F85E387A}" destId="{B4096047-E930-4108-8E34-7D343BE3D3C1}" srcOrd="9" destOrd="0" parTransId="{24DF0F8B-1128-420C-9BB2-E0B5DDF221FC}" sibTransId="{4F27D2C4-44D9-437D-8FF9-F729624CCCDD}"/>
    <dgm:cxn modelId="{29BE5F7F-CA34-447E-8C14-9395E9D5E007}" type="presOf" srcId="{A695BC41-55A5-499D-B31E-1E58284694DF}" destId="{E554EF6D-1C6A-4B27-B6CD-EE14EC8F492B}" srcOrd="0" destOrd="0" presId="urn:microsoft.com/office/officeart/2005/8/layout/default"/>
    <dgm:cxn modelId="{214F2186-4117-4171-BD3E-DBB8E7B1D2BB}" type="presOf" srcId="{EBA86A5C-57BF-4393-A415-CCD567B115EB}" destId="{C6C9A211-AFEF-42A4-B49C-4E58A4A6ED45}" srcOrd="0" destOrd="0" presId="urn:microsoft.com/office/officeart/2005/8/layout/default"/>
    <dgm:cxn modelId="{17496686-B32B-4725-9BC7-5CAA5E2D0BCA}" type="presOf" srcId="{DAF76B9B-3DF5-4597-8BF9-65F3CC32A0C3}" destId="{98F8217D-342E-4A26-A8EB-D9E926AB1670}" srcOrd="0" destOrd="0" presId="urn:microsoft.com/office/officeart/2005/8/layout/default"/>
    <dgm:cxn modelId="{16842C91-9ECC-42DE-B557-A3FF6ACFF5F6}" type="presOf" srcId="{535D6C08-C771-4391-A0E8-C68C6A0FBC81}" destId="{255B854D-5449-4B38-BC9F-90D9DCA65161}" srcOrd="0" destOrd="0" presId="urn:microsoft.com/office/officeart/2005/8/layout/default"/>
    <dgm:cxn modelId="{2F2696A0-818E-4FB6-BB38-34C1429C1DC4}" type="presOf" srcId="{A92E8E39-660B-415E-80D1-B383CE6567F7}" destId="{F479CCC9-C349-4903-BCC1-BC8E10C3A79F}" srcOrd="0" destOrd="0" presId="urn:microsoft.com/office/officeart/2005/8/layout/default"/>
    <dgm:cxn modelId="{A2D23FAB-2527-488E-B1DC-E7B4D291D0CB}" srcId="{403C2F48-71DF-4B67-8E13-3FF2F85E387A}" destId="{ED11D773-D86D-476B-B6FB-6DE44E57FD23}" srcOrd="0" destOrd="0" parTransId="{8260CE48-CE48-44ED-A252-E785A10171FF}" sibTransId="{351B6673-A722-4180-BDC3-F780072B771A}"/>
    <dgm:cxn modelId="{F2BB32B6-B636-42B6-98D5-A86BA901B3FC}" srcId="{403C2F48-71DF-4B67-8E13-3FF2F85E387A}" destId="{EB60CFC0-3F8C-488C-879A-1B8EC760EA4F}" srcOrd="7" destOrd="0" parTransId="{DC678DB0-9FDB-47B6-9F78-B6C6DA95926D}" sibTransId="{565521AD-559E-4509-952B-02CE59C5B1B7}"/>
    <dgm:cxn modelId="{7A9C5ECB-A3DC-4128-B558-EFBDB9E81575}" srcId="{403C2F48-71DF-4B67-8E13-3FF2F85E387A}" destId="{0968736D-541F-4F12-A30D-D60231AE41DD}" srcOrd="6" destOrd="0" parTransId="{FF080C61-8302-45B9-A1F3-F28084947E9A}" sibTransId="{8A5F1E1D-4A85-4D7E-9914-24609CA3C467}"/>
    <dgm:cxn modelId="{897AACD7-C028-422A-B58B-8603477DD916}" type="presOf" srcId="{ED11D773-D86D-476B-B6FB-6DE44E57FD23}" destId="{F7D29844-7BEF-41D5-9A4F-D74C84150DFB}" srcOrd="0" destOrd="0" presId="urn:microsoft.com/office/officeart/2005/8/layout/default"/>
    <dgm:cxn modelId="{BBEA73E0-D398-4812-93B4-497AB872D5C5}" type="presOf" srcId="{0968736D-541F-4F12-A30D-D60231AE41DD}" destId="{0448E553-0745-4AE9-9F61-1CE88F2F8AD9}" srcOrd="0" destOrd="0" presId="urn:microsoft.com/office/officeart/2005/8/layout/default"/>
    <dgm:cxn modelId="{011751E8-B0A7-470F-8FD9-5DE14D481B8A}" srcId="{403C2F48-71DF-4B67-8E13-3FF2F85E387A}" destId="{5B685DE6-309D-4407-91F9-C68C73863C5C}" srcOrd="12" destOrd="0" parTransId="{0CA36C2E-5D3E-416E-BA57-3B70DC695870}" sibTransId="{61AC66BA-6D4A-4255-8D61-06F25786E0BE}"/>
    <dgm:cxn modelId="{87B17FEC-60DA-4147-A844-6D668EDA4298}" srcId="{403C2F48-71DF-4B67-8E13-3FF2F85E387A}" destId="{06E80E9A-D698-482A-9808-1F186AE68EA7}" srcOrd="5" destOrd="0" parTransId="{43FE5463-6EE7-42EF-9694-18D41C8AADEC}" sibTransId="{164ADB5E-F535-41BC-B490-A8EE9F246AB4}"/>
    <dgm:cxn modelId="{0BCDE8ED-968C-4EFF-BFFA-8D53F35B12DA}" type="presOf" srcId="{403C2F48-71DF-4B67-8E13-3FF2F85E387A}" destId="{4D5742A3-DE76-4445-B261-0BC13C26DC49}" srcOrd="0" destOrd="0" presId="urn:microsoft.com/office/officeart/2005/8/layout/default"/>
    <dgm:cxn modelId="{8736F5F6-4B52-48D3-98CA-9BCA25598A9B}" srcId="{403C2F48-71DF-4B67-8E13-3FF2F85E387A}" destId="{688EC380-2D55-4EA5-9E50-6640F7C16D29}" srcOrd="13" destOrd="0" parTransId="{3686EB07-4CBA-4411-A38E-A4A553367B48}" sibTransId="{AA753854-6899-49D4-A6BC-AADC6E3480ED}"/>
    <dgm:cxn modelId="{1E644FFF-9799-4BD1-AF84-FE67B2EFE288}" srcId="{403C2F48-71DF-4B67-8E13-3FF2F85E387A}" destId="{EBA86A5C-57BF-4393-A415-CCD567B115EB}" srcOrd="2" destOrd="0" parTransId="{0CCE28AA-BA84-4B63-AD27-281378333E92}" sibTransId="{D0A16261-402B-4ED4-BC6D-A0EE5ACE0671}"/>
    <dgm:cxn modelId="{6FCDE229-C63D-42F5-B4DC-885D0FAB861C}" type="presParOf" srcId="{4D5742A3-DE76-4445-B261-0BC13C26DC49}" destId="{F7D29844-7BEF-41D5-9A4F-D74C84150DFB}" srcOrd="0" destOrd="0" presId="urn:microsoft.com/office/officeart/2005/8/layout/default"/>
    <dgm:cxn modelId="{F6D773FC-70E2-4183-973D-46AC09E0387E}" type="presParOf" srcId="{4D5742A3-DE76-4445-B261-0BC13C26DC49}" destId="{7C041E16-E147-4362-B56E-657A4559772D}" srcOrd="1" destOrd="0" presId="urn:microsoft.com/office/officeart/2005/8/layout/default"/>
    <dgm:cxn modelId="{485327EE-E852-4960-B1BD-57C2BAD6BA53}" type="presParOf" srcId="{4D5742A3-DE76-4445-B261-0BC13C26DC49}" destId="{CF6C0265-1D52-4823-84D6-D65E33C885A7}" srcOrd="2" destOrd="0" presId="urn:microsoft.com/office/officeart/2005/8/layout/default"/>
    <dgm:cxn modelId="{34DD3578-1D13-4AC0-9614-430E75EEFCC4}" type="presParOf" srcId="{4D5742A3-DE76-4445-B261-0BC13C26DC49}" destId="{6DAF7F46-FA15-4FEC-A63B-81B17929052A}" srcOrd="3" destOrd="0" presId="urn:microsoft.com/office/officeart/2005/8/layout/default"/>
    <dgm:cxn modelId="{A8CB54E2-74A5-43DC-9DBD-64AF096F2D09}" type="presParOf" srcId="{4D5742A3-DE76-4445-B261-0BC13C26DC49}" destId="{C6C9A211-AFEF-42A4-B49C-4E58A4A6ED45}" srcOrd="4" destOrd="0" presId="urn:microsoft.com/office/officeart/2005/8/layout/default"/>
    <dgm:cxn modelId="{7920E318-A642-4E36-AC3F-335F6C3B9C28}" type="presParOf" srcId="{4D5742A3-DE76-4445-B261-0BC13C26DC49}" destId="{9981CE26-EAFC-45CF-B2AC-BF89BD17F997}" srcOrd="5" destOrd="0" presId="urn:microsoft.com/office/officeart/2005/8/layout/default"/>
    <dgm:cxn modelId="{9AB19041-C90D-4B0A-94E0-84A83F1F9B6E}" type="presParOf" srcId="{4D5742A3-DE76-4445-B261-0BC13C26DC49}" destId="{255B854D-5449-4B38-BC9F-90D9DCA65161}" srcOrd="6" destOrd="0" presId="urn:microsoft.com/office/officeart/2005/8/layout/default"/>
    <dgm:cxn modelId="{0929C9CA-4B7B-4472-A110-908F4AA93A25}" type="presParOf" srcId="{4D5742A3-DE76-4445-B261-0BC13C26DC49}" destId="{A323D1BB-659E-4CC5-828A-7BAAD8C9E990}" srcOrd="7" destOrd="0" presId="urn:microsoft.com/office/officeart/2005/8/layout/default"/>
    <dgm:cxn modelId="{5DA25642-F3B7-42D5-9350-858A0FD87D20}" type="presParOf" srcId="{4D5742A3-DE76-4445-B261-0BC13C26DC49}" destId="{F479CCC9-C349-4903-BCC1-BC8E10C3A79F}" srcOrd="8" destOrd="0" presId="urn:microsoft.com/office/officeart/2005/8/layout/default"/>
    <dgm:cxn modelId="{50C6B416-E688-4D52-8096-C69EB0DF21F7}" type="presParOf" srcId="{4D5742A3-DE76-4445-B261-0BC13C26DC49}" destId="{EA7091A8-DF20-40B8-A236-A21951308C52}" srcOrd="9" destOrd="0" presId="urn:microsoft.com/office/officeart/2005/8/layout/default"/>
    <dgm:cxn modelId="{D4D32612-96D2-4E4A-82FC-F47ACC08A786}" type="presParOf" srcId="{4D5742A3-DE76-4445-B261-0BC13C26DC49}" destId="{58A9F58D-E051-43F7-8C1F-AB9114F49E10}" srcOrd="10" destOrd="0" presId="urn:microsoft.com/office/officeart/2005/8/layout/default"/>
    <dgm:cxn modelId="{A098D879-F64A-4F36-93D3-B32A3F78A896}" type="presParOf" srcId="{4D5742A3-DE76-4445-B261-0BC13C26DC49}" destId="{09115010-C200-4DD3-B096-B8EDBB26CCEB}" srcOrd="11" destOrd="0" presId="urn:microsoft.com/office/officeart/2005/8/layout/default"/>
    <dgm:cxn modelId="{C4EEA62D-2F83-47C8-B053-D1444FF9D675}" type="presParOf" srcId="{4D5742A3-DE76-4445-B261-0BC13C26DC49}" destId="{0448E553-0745-4AE9-9F61-1CE88F2F8AD9}" srcOrd="12" destOrd="0" presId="urn:microsoft.com/office/officeart/2005/8/layout/default"/>
    <dgm:cxn modelId="{F204920A-62C0-436D-BB6E-FA644FEEE407}" type="presParOf" srcId="{4D5742A3-DE76-4445-B261-0BC13C26DC49}" destId="{753B0B68-A2A8-4482-89F1-8A88F5C65CE4}" srcOrd="13" destOrd="0" presId="urn:microsoft.com/office/officeart/2005/8/layout/default"/>
    <dgm:cxn modelId="{CDDF1940-74AD-47B2-BD8F-A71B1D898B99}" type="presParOf" srcId="{4D5742A3-DE76-4445-B261-0BC13C26DC49}" destId="{F6643AA1-7EC3-49DB-91B6-0A86A5A329C1}" srcOrd="14" destOrd="0" presId="urn:microsoft.com/office/officeart/2005/8/layout/default"/>
    <dgm:cxn modelId="{1911C60A-1E20-465F-B5EE-2F300A5DF2D8}" type="presParOf" srcId="{4D5742A3-DE76-4445-B261-0BC13C26DC49}" destId="{DB29003F-880E-444B-82D9-9E3466EC80F2}" srcOrd="15" destOrd="0" presId="urn:microsoft.com/office/officeart/2005/8/layout/default"/>
    <dgm:cxn modelId="{46C010A7-80B1-49EC-B93F-948C8C4953F7}" type="presParOf" srcId="{4D5742A3-DE76-4445-B261-0BC13C26DC49}" destId="{EA192A8A-195D-4FEE-9423-FC71946DA962}" srcOrd="16" destOrd="0" presId="urn:microsoft.com/office/officeart/2005/8/layout/default"/>
    <dgm:cxn modelId="{73EE6E9A-0F43-4760-B4E8-F266592CE19F}" type="presParOf" srcId="{4D5742A3-DE76-4445-B261-0BC13C26DC49}" destId="{CD6FD6D1-A0D5-4FA9-A679-0AD1ACA07B52}" srcOrd="17" destOrd="0" presId="urn:microsoft.com/office/officeart/2005/8/layout/default"/>
    <dgm:cxn modelId="{44AF531D-0700-47F8-B5A0-9C91B91F17B0}" type="presParOf" srcId="{4D5742A3-DE76-4445-B261-0BC13C26DC49}" destId="{72196FE6-F7E3-4F02-BDD8-869F8DE47EC2}" srcOrd="18" destOrd="0" presId="urn:microsoft.com/office/officeart/2005/8/layout/default"/>
    <dgm:cxn modelId="{C2D218DF-9441-4358-B38F-973DC4EC9312}" type="presParOf" srcId="{4D5742A3-DE76-4445-B261-0BC13C26DC49}" destId="{153B5036-C4BA-45D3-883B-CA4E59E50A13}" srcOrd="19" destOrd="0" presId="urn:microsoft.com/office/officeart/2005/8/layout/default"/>
    <dgm:cxn modelId="{7542B215-9727-4DF4-8166-C9C61BBA949C}" type="presParOf" srcId="{4D5742A3-DE76-4445-B261-0BC13C26DC49}" destId="{E554EF6D-1C6A-4B27-B6CD-EE14EC8F492B}" srcOrd="20" destOrd="0" presId="urn:microsoft.com/office/officeart/2005/8/layout/default"/>
    <dgm:cxn modelId="{D23AAED7-D367-419E-BB98-F76AF9AA73AA}" type="presParOf" srcId="{4D5742A3-DE76-4445-B261-0BC13C26DC49}" destId="{49C4892E-1ED4-48DE-976C-A8EE31AA10C9}" srcOrd="21" destOrd="0" presId="urn:microsoft.com/office/officeart/2005/8/layout/default"/>
    <dgm:cxn modelId="{40611605-AFAF-4D91-956A-021C002011D7}" type="presParOf" srcId="{4D5742A3-DE76-4445-B261-0BC13C26DC49}" destId="{60367174-F580-4D57-81E4-345DBAB93582}" srcOrd="22" destOrd="0" presId="urn:microsoft.com/office/officeart/2005/8/layout/default"/>
    <dgm:cxn modelId="{0DF95BD8-CFDD-43BD-AC33-0CC12B7E951F}" type="presParOf" srcId="{4D5742A3-DE76-4445-B261-0BC13C26DC49}" destId="{74184244-4793-47C7-A65D-7A6F810B3363}" srcOrd="23" destOrd="0" presId="urn:microsoft.com/office/officeart/2005/8/layout/default"/>
    <dgm:cxn modelId="{344FE2FF-7FF8-453E-B3F7-A88A3E2AE7BF}" type="presParOf" srcId="{4D5742A3-DE76-4445-B261-0BC13C26DC49}" destId="{C860F3CD-4582-4E0E-8DE8-7159ED1D2D54}" srcOrd="24" destOrd="0" presId="urn:microsoft.com/office/officeart/2005/8/layout/default"/>
    <dgm:cxn modelId="{0E75D240-5571-45D3-90F7-5757E51D2ECE}" type="presParOf" srcId="{4D5742A3-DE76-4445-B261-0BC13C26DC49}" destId="{9C6CE789-9D4F-45AF-9525-4601869767F4}" srcOrd="25" destOrd="0" presId="urn:microsoft.com/office/officeart/2005/8/layout/default"/>
    <dgm:cxn modelId="{2D5967E3-BE9E-4368-92D2-CCDFCEF4F96A}" type="presParOf" srcId="{4D5742A3-DE76-4445-B261-0BC13C26DC49}" destId="{5360518B-C063-4DB3-BA45-DCEB3C506E00}" srcOrd="26" destOrd="0" presId="urn:microsoft.com/office/officeart/2005/8/layout/default"/>
    <dgm:cxn modelId="{FEF942DF-9CE8-4C86-A271-997D9E0A65A8}" type="presParOf" srcId="{4D5742A3-DE76-4445-B261-0BC13C26DC49}" destId="{1B8985BE-A813-4D53-A3C7-CD4F7EF8E640}" srcOrd="27" destOrd="0" presId="urn:microsoft.com/office/officeart/2005/8/layout/default"/>
    <dgm:cxn modelId="{8D7849D4-8EEE-4DDB-9F9F-27ED4AF2F9D4}" type="presParOf" srcId="{4D5742A3-DE76-4445-B261-0BC13C26DC49}" destId="{98F8217D-342E-4A26-A8EB-D9E926AB167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29844-7BEF-41D5-9A4F-D74C84150DFB}">
      <dsp:nvSpPr>
        <dsp:cNvPr id="0" name=""/>
        <dsp:cNvSpPr/>
      </dsp:nvSpPr>
      <dsp:spPr>
        <a:xfrm>
          <a:off x="0" y="210430"/>
          <a:ext cx="1780897" cy="106853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1. Zelená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ve veřejném prostranství</a:t>
          </a:r>
        </a:p>
      </dsp:txBody>
      <dsp:txXfrm>
        <a:off x="0" y="210430"/>
        <a:ext cx="1780897" cy="1068538"/>
      </dsp:txXfrm>
    </dsp:sp>
    <dsp:sp modelId="{CF6C0265-1D52-4823-84D6-D65E33C885A7}">
      <dsp:nvSpPr>
        <dsp:cNvPr id="0" name=""/>
        <dsp:cNvSpPr/>
      </dsp:nvSpPr>
      <dsp:spPr>
        <a:xfrm>
          <a:off x="1962276" y="202684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2. Mateřské školy</a:t>
          </a:r>
          <a:br>
            <a:rPr lang="cs-CZ" sz="1600" kern="1200" dirty="0"/>
          </a:br>
          <a:endParaRPr lang="cs-CZ" sz="1600" kern="1200" dirty="0"/>
        </a:p>
      </dsp:txBody>
      <dsp:txXfrm>
        <a:off x="1962276" y="202684"/>
        <a:ext cx="1780897" cy="1068538"/>
      </dsp:txXfrm>
    </dsp:sp>
    <dsp:sp modelId="{C6C9A211-AFEF-42A4-B49C-4E58A4A6ED45}">
      <dsp:nvSpPr>
        <dsp:cNvPr id="0" name=""/>
        <dsp:cNvSpPr/>
      </dsp:nvSpPr>
      <dsp:spPr>
        <a:xfrm>
          <a:off x="3921263" y="202684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3. Základní školy </a:t>
          </a:r>
          <a:br>
            <a:rPr lang="cs-CZ" sz="1600" kern="1200" dirty="0"/>
          </a:br>
          <a:endParaRPr lang="cs-CZ" sz="1600" kern="1200" dirty="0"/>
        </a:p>
      </dsp:txBody>
      <dsp:txXfrm>
        <a:off x="3921263" y="202684"/>
        <a:ext cx="1780897" cy="1068538"/>
      </dsp:txXfrm>
    </dsp:sp>
    <dsp:sp modelId="{255B854D-5449-4B38-BC9F-90D9DCA65161}">
      <dsp:nvSpPr>
        <dsp:cNvPr id="0" name=""/>
        <dsp:cNvSpPr/>
      </dsp:nvSpPr>
      <dsp:spPr>
        <a:xfrm>
          <a:off x="5880250" y="202684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4. Zájmové 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neformální</a:t>
          </a:r>
          <a:r>
            <a:rPr lang="cs-CZ" sz="1600" kern="1200" dirty="0"/>
            <a:t> vzdělávání a CŽV </a:t>
          </a:r>
          <a:br>
            <a:rPr lang="cs-CZ" sz="1600" kern="1200" dirty="0"/>
          </a:br>
          <a:endParaRPr lang="cs-CZ" sz="1600" kern="1200" dirty="0"/>
        </a:p>
      </dsp:txBody>
      <dsp:txXfrm>
        <a:off x="5880250" y="202684"/>
        <a:ext cx="1780897" cy="1068538"/>
      </dsp:txXfrm>
    </dsp:sp>
    <dsp:sp modelId="{F479CCC9-C349-4903-BCC1-BC8E10C3A79F}">
      <dsp:nvSpPr>
        <dsp:cNvPr id="0" name=""/>
        <dsp:cNvSpPr/>
      </dsp:nvSpPr>
      <dsp:spPr>
        <a:xfrm>
          <a:off x="7839238" y="202684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5. Infrastruktura sociálních služeb</a:t>
          </a:r>
          <a:br>
            <a:rPr lang="cs-CZ" sz="1600" kern="1200" dirty="0"/>
          </a:br>
          <a:r>
            <a:rPr lang="cs-CZ" sz="1600" kern="1200" dirty="0"/>
            <a:t> </a:t>
          </a:r>
        </a:p>
      </dsp:txBody>
      <dsp:txXfrm>
        <a:off x="7839238" y="202684"/>
        <a:ext cx="1780897" cy="1068538"/>
      </dsp:txXfrm>
    </dsp:sp>
    <dsp:sp modelId="{58A9F58D-E051-43F7-8C1F-AB9114F49E10}">
      <dsp:nvSpPr>
        <dsp:cNvPr id="0" name=""/>
        <dsp:cNvSpPr/>
      </dsp:nvSpPr>
      <dsp:spPr>
        <a:xfrm>
          <a:off x="3289" y="1449312"/>
          <a:ext cx="1780897" cy="10685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6. Kulturní památky </a:t>
          </a:r>
        </a:p>
      </dsp:txBody>
      <dsp:txXfrm>
        <a:off x="3289" y="1449312"/>
        <a:ext cx="1780897" cy="1068538"/>
      </dsp:txXfrm>
    </dsp:sp>
    <dsp:sp modelId="{0448E553-0745-4AE9-9F61-1CE88F2F8AD9}">
      <dsp:nvSpPr>
        <dsp:cNvPr id="0" name=""/>
        <dsp:cNvSpPr/>
      </dsp:nvSpPr>
      <dsp:spPr>
        <a:xfrm>
          <a:off x="1962276" y="1449312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7. Infrastruktura a vybavení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knihoven</a:t>
          </a:r>
        </a:p>
      </dsp:txBody>
      <dsp:txXfrm>
        <a:off x="1962276" y="1449312"/>
        <a:ext cx="1780897" cy="1068538"/>
      </dsp:txXfrm>
    </dsp:sp>
    <dsp:sp modelId="{F6643AA1-7EC3-49DB-91B6-0A86A5A329C1}">
      <dsp:nvSpPr>
        <dsp:cNvPr id="0" name=""/>
        <dsp:cNvSpPr/>
      </dsp:nvSpPr>
      <dsp:spPr>
        <a:xfrm>
          <a:off x="3921263" y="1449312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8.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a vybavení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muzea </a:t>
          </a:r>
        </a:p>
      </dsp:txBody>
      <dsp:txXfrm>
        <a:off x="3921263" y="1449312"/>
        <a:ext cx="1780897" cy="1068538"/>
      </dsp:txXfrm>
    </dsp:sp>
    <dsp:sp modelId="{EA192A8A-195D-4FEE-9423-FC71946DA962}">
      <dsp:nvSpPr>
        <dsp:cNvPr id="0" name=""/>
        <dsp:cNvSpPr/>
      </dsp:nvSpPr>
      <dsp:spPr>
        <a:xfrm>
          <a:off x="5880250" y="1449312"/>
          <a:ext cx="1780897" cy="10685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9. Veřejná infrastruktura cestovního ruchu</a:t>
          </a:r>
        </a:p>
      </dsp:txBody>
      <dsp:txXfrm>
        <a:off x="5880250" y="1449312"/>
        <a:ext cx="1780897" cy="1068538"/>
      </dsp:txXfrm>
    </dsp:sp>
    <dsp:sp modelId="{72196FE6-F7E3-4F02-BDD8-869F8DE47EC2}">
      <dsp:nvSpPr>
        <dsp:cNvPr id="0" name=""/>
        <dsp:cNvSpPr/>
      </dsp:nvSpPr>
      <dsp:spPr>
        <a:xfrm>
          <a:off x="7839238" y="1449312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10. Bezemisní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vozidla</a:t>
          </a:r>
          <a:r>
            <a:rPr lang="cs-CZ" sz="1600" kern="1200" dirty="0"/>
            <a:t>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veřejnou</a:t>
          </a:r>
          <a:r>
            <a:rPr lang="cs-CZ" sz="1600" kern="1200" dirty="0"/>
            <a:t> dopravu</a:t>
          </a:r>
        </a:p>
      </dsp:txBody>
      <dsp:txXfrm>
        <a:off x="7839238" y="1449312"/>
        <a:ext cx="1780897" cy="1068538"/>
      </dsp:txXfrm>
    </dsp:sp>
    <dsp:sp modelId="{E554EF6D-1C6A-4B27-B6CD-EE14EC8F492B}">
      <dsp:nvSpPr>
        <dsp:cNvPr id="0" name=""/>
        <dsp:cNvSpPr/>
      </dsp:nvSpPr>
      <dsp:spPr>
        <a:xfrm>
          <a:off x="3289" y="2695940"/>
          <a:ext cx="1780897" cy="10685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11. Cyklistická infrastruktura</a:t>
          </a:r>
        </a:p>
      </dsp:txBody>
      <dsp:txXfrm>
        <a:off x="3289" y="2695940"/>
        <a:ext cx="1780897" cy="1068538"/>
      </dsp:txXfrm>
    </dsp:sp>
    <dsp:sp modelId="{60367174-F580-4D57-81E4-345DBAB93582}">
      <dsp:nvSpPr>
        <dsp:cNvPr id="0" name=""/>
        <dsp:cNvSpPr/>
      </dsp:nvSpPr>
      <dsp:spPr>
        <a:xfrm>
          <a:off x="1962276" y="2695940"/>
          <a:ext cx="1780897" cy="106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12. Plnicí a dobíjecí stanice pro veřejnou dopravu</a:t>
          </a:r>
        </a:p>
      </dsp:txBody>
      <dsp:txXfrm>
        <a:off x="1962276" y="2695940"/>
        <a:ext cx="1780897" cy="1068538"/>
      </dsp:txXfrm>
    </dsp:sp>
    <dsp:sp modelId="{C860F3CD-4582-4E0E-8DE8-7159ED1D2D54}">
      <dsp:nvSpPr>
        <dsp:cNvPr id="0" name=""/>
        <dsp:cNvSpPr/>
      </dsp:nvSpPr>
      <dsp:spPr>
        <a:xfrm>
          <a:off x="3921263" y="2695940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13. Telematika pro veřejnou dopravu </a:t>
          </a:r>
          <a:b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endParaRPr lang="cs-CZ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921263" y="2695940"/>
        <a:ext cx="1780897" cy="1068538"/>
      </dsp:txXfrm>
    </dsp:sp>
    <dsp:sp modelId="{5360518B-C063-4DB3-BA45-DCEB3C506E00}">
      <dsp:nvSpPr>
        <dsp:cNvPr id="0" name=""/>
        <dsp:cNvSpPr/>
      </dsp:nvSpPr>
      <dsp:spPr>
        <a:xfrm>
          <a:off x="5880250" y="2695940"/>
          <a:ext cx="1780897" cy="106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14. Multimodální osobní doprava (terminály)</a:t>
          </a:r>
        </a:p>
      </dsp:txBody>
      <dsp:txXfrm>
        <a:off x="5880250" y="2695940"/>
        <a:ext cx="1780897" cy="1068538"/>
      </dsp:txXfrm>
    </dsp:sp>
    <dsp:sp modelId="{98F8217D-342E-4A26-A8EB-D9E926AB1670}">
      <dsp:nvSpPr>
        <dsp:cNvPr id="0" name=""/>
        <dsp:cNvSpPr/>
      </dsp:nvSpPr>
      <dsp:spPr>
        <a:xfrm>
          <a:off x="7839238" y="2695940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15. Infrastruktura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</a:t>
          </a:r>
          <a:r>
            <a:rPr lang="cs-CZ" sz="1600" kern="1200" dirty="0"/>
            <a:t> bezpečnou nemotorovou dopravu </a:t>
          </a:r>
        </a:p>
      </dsp:txBody>
      <dsp:txXfrm>
        <a:off x="7839238" y="2695940"/>
        <a:ext cx="1780897" cy="1068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29844-7BEF-41D5-9A4F-D74C84150DFB}">
      <dsp:nvSpPr>
        <dsp:cNvPr id="0" name=""/>
        <dsp:cNvSpPr/>
      </dsp:nvSpPr>
      <dsp:spPr>
        <a:xfrm>
          <a:off x="0" y="210430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1. Zelená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ve veřejném prostranství</a:t>
          </a:r>
        </a:p>
      </dsp:txBody>
      <dsp:txXfrm>
        <a:off x="0" y="210430"/>
        <a:ext cx="1780897" cy="1068538"/>
      </dsp:txXfrm>
    </dsp:sp>
    <dsp:sp modelId="{CF6C0265-1D52-4823-84D6-D65E33C885A7}">
      <dsp:nvSpPr>
        <dsp:cNvPr id="0" name=""/>
        <dsp:cNvSpPr/>
      </dsp:nvSpPr>
      <dsp:spPr>
        <a:xfrm>
          <a:off x="1962276" y="202684"/>
          <a:ext cx="1780897" cy="106853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2. Mateřské školy</a:t>
          </a:r>
          <a:br>
            <a:rPr lang="cs-CZ" sz="1600" kern="1200" dirty="0"/>
          </a:br>
          <a:r>
            <a:rPr lang="cs-CZ" sz="1600" kern="1200" dirty="0"/>
            <a:t>- 1x</a:t>
          </a:r>
        </a:p>
      </dsp:txBody>
      <dsp:txXfrm>
        <a:off x="1962276" y="202684"/>
        <a:ext cx="1780897" cy="1068538"/>
      </dsp:txXfrm>
    </dsp:sp>
    <dsp:sp modelId="{C6C9A211-AFEF-42A4-B49C-4E58A4A6ED45}">
      <dsp:nvSpPr>
        <dsp:cNvPr id="0" name=""/>
        <dsp:cNvSpPr/>
      </dsp:nvSpPr>
      <dsp:spPr>
        <a:xfrm>
          <a:off x="3921263" y="202684"/>
          <a:ext cx="1780897" cy="106853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3. Základní školy </a:t>
          </a:r>
          <a:br>
            <a:rPr lang="cs-CZ" sz="1600" kern="1200" dirty="0"/>
          </a:br>
          <a:r>
            <a:rPr lang="cs-CZ" sz="1600" kern="1200" dirty="0"/>
            <a:t>– 1x</a:t>
          </a:r>
        </a:p>
      </dsp:txBody>
      <dsp:txXfrm>
        <a:off x="3921263" y="202684"/>
        <a:ext cx="1780897" cy="1068538"/>
      </dsp:txXfrm>
    </dsp:sp>
    <dsp:sp modelId="{255B854D-5449-4B38-BC9F-90D9DCA65161}">
      <dsp:nvSpPr>
        <dsp:cNvPr id="0" name=""/>
        <dsp:cNvSpPr/>
      </dsp:nvSpPr>
      <dsp:spPr>
        <a:xfrm>
          <a:off x="5880250" y="202684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4. Zájmové 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neformální</a:t>
          </a:r>
          <a:r>
            <a:rPr lang="cs-CZ" sz="1600" kern="1200" dirty="0"/>
            <a:t> vzdělávání a CŽV </a:t>
          </a:r>
          <a:br>
            <a:rPr lang="cs-CZ" sz="1600" kern="1200" dirty="0"/>
          </a:br>
          <a:endParaRPr lang="cs-CZ" sz="1600" kern="1200" dirty="0"/>
        </a:p>
      </dsp:txBody>
      <dsp:txXfrm>
        <a:off x="5880250" y="202684"/>
        <a:ext cx="1780897" cy="1068538"/>
      </dsp:txXfrm>
    </dsp:sp>
    <dsp:sp modelId="{F479CCC9-C349-4903-BCC1-BC8E10C3A79F}">
      <dsp:nvSpPr>
        <dsp:cNvPr id="0" name=""/>
        <dsp:cNvSpPr/>
      </dsp:nvSpPr>
      <dsp:spPr>
        <a:xfrm>
          <a:off x="7839238" y="202684"/>
          <a:ext cx="1780897" cy="106853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5. Infrastruktura sociálních služeb</a:t>
          </a:r>
          <a:br>
            <a:rPr lang="cs-CZ" sz="1600" kern="1200" dirty="0"/>
          </a:br>
          <a:r>
            <a:rPr lang="cs-CZ" sz="1600" kern="1200" dirty="0"/>
            <a:t> - 1x</a:t>
          </a:r>
        </a:p>
      </dsp:txBody>
      <dsp:txXfrm>
        <a:off x="7839238" y="202684"/>
        <a:ext cx="1780897" cy="1068538"/>
      </dsp:txXfrm>
    </dsp:sp>
    <dsp:sp modelId="{58A9F58D-E051-43F7-8C1F-AB9114F49E10}">
      <dsp:nvSpPr>
        <dsp:cNvPr id="0" name=""/>
        <dsp:cNvSpPr/>
      </dsp:nvSpPr>
      <dsp:spPr>
        <a:xfrm>
          <a:off x="3289" y="1449312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6. Kulturní památky </a:t>
          </a:r>
        </a:p>
      </dsp:txBody>
      <dsp:txXfrm>
        <a:off x="3289" y="1449312"/>
        <a:ext cx="1780897" cy="1068538"/>
      </dsp:txXfrm>
    </dsp:sp>
    <dsp:sp modelId="{0448E553-0745-4AE9-9F61-1CE88F2F8AD9}">
      <dsp:nvSpPr>
        <dsp:cNvPr id="0" name=""/>
        <dsp:cNvSpPr/>
      </dsp:nvSpPr>
      <dsp:spPr>
        <a:xfrm>
          <a:off x="1962276" y="1449312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7. Infrastruktura a vybavení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knihoven</a:t>
          </a:r>
        </a:p>
      </dsp:txBody>
      <dsp:txXfrm>
        <a:off x="1962276" y="1449312"/>
        <a:ext cx="1780897" cy="1068538"/>
      </dsp:txXfrm>
    </dsp:sp>
    <dsp:sp modelId="{F6643AA1-7EC3-49DB-91B6-0A86A5A329C1}">
      <dsp:nvSpPr>
        <dsp:cNvPr id="0" name=""/>
        <dsp:cNvSpPr/>
      </dsp:nvSpPr>
      <dsp:spPr>
        <a:xfrm>
          <a:off x="3921263" y="1449312"/>
          <a:ext cx="1780897" cy="1068538"/>
        </a:xfrm>
        <a:prstGeom prst="rect">
          <a:avLst/>
        </a:prstGeom>
        <a:solidFill>
          <a:srgbClr val="00B050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8.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a vybavení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muzea – 1x</a:t>
          </a:r>
        </a:p>
      </dsp:txBody>
      <dsp:txXfrm>
        <a:off x="3921263" y="1449312"/>
        <a:ext cx="1780897" cy="1068538"/>
      </dsp:txXfrm>
    </dsp:sp>
    <dsp:sp modelId="{EA192A8A-195D-4FEE-9423-FC71946DA962}">
      <dsp:nvSpPr>
        <dsp:cNvPr id="0" name=""/>
        <dsp:cNvSpPr/>
      </dsp:nvSpPr>
      <dsp:spPr>
        <a:xfrm>
          <a:off x="5880250" y="1449312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9. Veřejná infrastruktura cestovního ruchu</a:t>
          </a:r>
        </a:p>
      </dsp:txBody>
      <dsp:txXfrm>
        <a:off x="5880250" y="1449312"/>
        <a:ext cx="1780897" cy="1068538"/>
      </dsp:txXfrm>
    </dsp:sp>
    <dsp:sp modelId="{72196FE6-F7E3-4F02-BDD8-869F8DE47EC2}">
      <dsp:nvSpPr>
        <dsp:cNvPr id="0" name=""/>
        <dsp:cNvSpPr/>
      </dsp:nvSpPr>
      <dsp:spPr>
        <a:xfrm>
          <a:off x="7839238" y="1449312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10. Bezemisní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vozidla</a:t>
          </a:r>
          <a:r>
            <a:rPr lang="cs-CZ" sz="1600" kern="1200" dirty="0"/>
            <a:t>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veřejnou</a:t>
          </a:r>
          <a:r>
            <a:rPr lang="cs-CZ" sz="1600" kern="1200" dirty="0"/>
            <a:t> dopravu</a:t>
          </a:r>
        </a:p>
      </dsp:txBody>
      <dsp:txXfrm>
        <a:off x="7839238" y="1449312"/>
        <a:ext cx="1780897" cy="1068538"/>
      </dsp:txXfrm>
    </dsp:sp>
    <dsp:sp modelId="{E554EF6D-1C6A-4B27-B6CD-EE14EC8F492B}">
      <dsp:nvSpPr>
        <dsp:cNvPr id="0" name=""/>
        <dsp:cNvSpPr/>
      </dsp:nvSpPr>
      <dsp:spPr>
        <a:xfrm>
          <a:off x="3289" y="2695940"/>
          <a:ext cx="1780897" cy="106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11. Cyklistická infrastruktura</a:t>
          </a:r>
        </a:p>
      </dsp:txBody>
      <dsp:txXfrm>
        <a:off x="3289" y="2695940"/>
        <a:ext cx="1780897" cy="1068538"/>
      </dsp:txXfrm>
    </dsp:sp>
    <dsp:sp modelId="{60367174-F580-4D57-81E4-345DBAB93582}">
      <dsp:nvSpPr>
        <dsp:cNvPr id="0" name=""/>
        <dsp:cNvSpPr/>
      </dsp:nvSpPr>
      <dsp:spPr>
        <a:xfrm>
          <a:off x="1962276" y="2695940"/>
          <a:ext cx="1780897" cy="106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12. Plnicí a dobíjecí stanice pro veřejnou dopravu</a:t>
          </a:r>
        </a:p>
      </dsp:txBody>
      <dsp:txXfrm>
        <a:off x="1962276" y="2695940"/>
        <a:ext cx="1780897" cy="1068538"/>
      </dsp:txXfrm>
    </dsp:sp>
    <dsp:sp modelId="{C860F3CD-4582-4E0E-8DE8-7159ED1D2D54}">
      <dsp:nvSpPr>
        <dsp:cNvPr id="0" name=""/>
        <dsp:cNvSpPr/>
      </dsp:nvSpPr>
      <dsp:spPr>
        <a:xfrm>
          <a:off x="3921263" y="2695940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13. Telematika pro veřejnou dopravu </a:t>
          </a:r>
          <a:b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endParaRPr lang="cs-CZ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921263" y="2695940"/>
        <a:ext cx="1780897" cy="1068538"/>
      </dsp:txXfrm>
    </dsp:sp>
    <dsp:sp modelId="{5360518B-C063-4DB3-BA45-DCEB3C506E00}">
      <dsp:nvSpPr>
        <dsp:cNvPr id="0" name=""/>
        <dsp:cNvSpPr/>
      </dsp:nvSpPr>
      <dsp:spPr>
        <a:xfrm>
          <a:off x="5880250" y="2695940"/>
          <a:ext cx="1780897" cy="106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14. Multimodální osobní doprava (terminály)</a:t>
          </a:r>
        </a:p>
      </dsp:txBody>
      <dsp:txXfrm>
        <a:off x="5880250" y="2695940"/>
        <a:ext cx="1780897" cy="1068538"/>
      </dsp:txXfrm>
    </dsp:sp>
    <dsp:sp modelId="{98F8217D-342E-4A26-A8EB-D9E926AB1670}">
      <dsp:nvSpPr>
        <dsp:cNvPr id="0" name=""/>
        <dsp:cNvSpPr/>
      </dsp:nvSpPr>
      <dsp:spPr>
        <a:xfrm>
          <a:off x="7839238" y="2695940"/>
          <a:ext cx="1780897" cy="10685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15. Infrastruktura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</a:t>
          </a:r>
          <a:r>
            <a:rPr lang="cs-CZ" sz="1600" kern="1200" dirty="0"/>
            <a:t> bezpečnou nemotorovou dopravu </a:t>
          </a:r>
        </a:p>
      </dsp:txBody>
      <dsp:txXfrm>
        <a:off x="7839238" y="2695940"/>
        <a:ext cx="1780897" cy="1068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BBA2-C922-4716-A2E4-6ECA3285C882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D09A-569F-42ED-84D8-484C16694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9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421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B2EC-7ACB-8AEA-6586-9F8B190F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03452B-486F-94DF-DC8C-011A6D560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0A04FB-F099-2695-0758-1DC9806E5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21F1DA-DE64-EF4E-1BD1-45AE074FE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748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2DA1-43B8-FC5C-674F-7EDF1C0DB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524883-9665-2C50-965C-C825F2B57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1A15F91-9DEA-968F-AA0C-60C727C80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24FB7C-D7A3-0DBA-7520-6DC3B9170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44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7F515-18A5-97FE-760C-0763677C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1D21DF8-C85E-96A8-32B5-1FC2542DD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6E15852-7D47-3B17-47C9-2F8B8E912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124898-258E-8A0C-C0D8-7956CE2D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29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97E68-051E-1A56-3E5F-2CD7A3872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A90431-B394-8FF9-DCCC-0E54F9538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AF6BD8A-CDD5-A302-E91A-4FC2223AA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shrnutí prvních 12 bodů do tří typů projednání: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Vyhodnocení výzvy a změna PR IROP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Vyhlášení výzev 34-39</a:t>
            </a:r>
          </a:p>
          <a:p>
            <a:pPr marL="171450" indent="-171450">
              <a:buFontTx/>
              <a:buChar char="-"/>
            </a:pPr>
            <a:r>
              <a:rPr lang="cs-CZ" dirty="0"/>
              <a:t>A návrh na realokace ve 2 opatřeních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14413E-5F1C-B335-9FE9-C456158C4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462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540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419E8-B810-08E8-4831-25DDA4748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5F3E69-B847-873D-C75E-3562BD720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32A903D-F37F-6F5A-16BA-DA7385D9F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94C72B-A3B7-88F2-2C0D-11FF6F599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573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5FC4-1B91-8DEE-BA87-6ED7BCA77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03B46CE-366B-E95F-7F5D-BB27ABF6C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A1D1D82-D751-F9F0-FFD4-074F82B6C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EACA53-CEC8-5427-161E-9DB01822D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51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613FD-7A76-2E61-7B0F-97B741781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FD6A9CE-4EAD-F231-BC89-F0DA7E975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87791BB-25C5-A5E0-394B-76A8F134D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Viz tabulka (plachta) před vámi – ke změnám ŘV a PS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0A2143-CA7B-F40A-7655-0F7D8521B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595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Viz tabulka (plachta) před vámi – ke změnám ŘV a PS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68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E4ACA-C03B-3C40-1AFB-8174DABCE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8A79BE7-D285-935C-1A39-153E44054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7EE7AB3-A3DA-55E5-B5E2-A5FEB272F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6F2657-85F3-4E4E-4237-64F767CAC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54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49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76F82-4DA6-51ED-03F1-3F771501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79DFC6-4BD9-3742-F6C1-9FF72F733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5B3B373-446E-F31C-D930-BFCB9FE7D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D9C462-C8E3-2142-2F7E-CED852118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497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DAA78-2C8E-422F-2F47-53D70CAD4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6E6106A-A235-4A54-8E57-E18485B46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C06AB2-D232-A37C-9C06-15B1C75ED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shrnutí prvních 12 bodů do tří typů projednání: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Vyhodnocení výzvy a změna PR IROP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Vyhlášení výzev 34-39</a:t>
            </a:r>
          </a:p>
          <a:p>
            <a:pPr marL="171450" indent="-171450">
              <a:buFontTx/>
              <a:buChar char="-"/>
            </a:pPr>
            <a:r>
              <a:rPr lang="cs-CZ" dirty="0"/>
              <a:t>A návrh na realokace ve 2 opatřeních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19D46A-BBB3-F233-C55E-64C07AF85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526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Viz tabulka (plachta) před vámi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09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5B674-213E-1235-0898-AA560481F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D2F869-6001-6AAF-7CB5-6BF38CA23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04C46EB-6FCE-34B1-1B8C-6FE962DF2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AFA537-13FC-2CFE-E51F-90EF89769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49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4B0BB-D682-91E0-5DC8-AACD2ADCD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ADCDA4-61A3-1BE8-3577-C3F221226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B91873-5851-780C-F429-227E3D0FA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82367A-6CB5-FAFC-266F-58E2A9671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177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F447D-C67C-91EC-60AE-A311B353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F32B73-7173-4193-651E-858505288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A9C227-3547-1C58-E660-956103B6C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B0BF56-E609-0970-8432-E43DD1EBC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127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D866C-5383-455D-FF8B-307FE14FF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0F1A714-5B57-1629-1F7F-F288707F6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582A32A-C494-AC21-30A2-3FE287411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F4F80A-E740-BD2F-4F65-49E6C0672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16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52994-0698-FD84-0108-748404521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6B29C9B-0ABA-660A-E49F-369DE8B1E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0ACA11-3F13-7FDF-4A7F-07980FFBA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ABD046-1913-5544-2A7E-45802CAB6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968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Viz tabulka (plachta) před vámi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09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4F070-4C2B-8BC4-A6E2-F9173427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08D6B69-7870-2A9D-A737-414C6EA75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0001536-F0E4-7B34-036E-3D98BA3A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53B4B7-6117-38F7-7C0A-35592A981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3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7B2C-DEC4-CC9B-F84B-B1D3361D8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0500184-7861-183F-8591-DDC047B77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CFAC74-0990-78A9-7781-D11CE2CC2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B9953D-9AC9-FB07-5B9C-27462001B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331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601E-28C6-06DB-5521-38A7CE3DE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E98ED07-39CE-0C93-CCA5-24EB3A3EF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B298E7-60C3-D899-891A-314065A86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9C7529-A193-D13E-BB3F-B6FD4EA60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230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13D09-13DC-73E7-5BD8-FD8CB77AF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951955A-75DE-FEDA-610C-0BE584E0B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91FE19C-2B55-D38D-6F22-5B492E2C6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495CC3-8357-4D44-F27D-3869CDDBE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10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E65FC-B5A1-99AE-A519-69AC6FA87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680E2DC-D42E-EC5C-C45A-FAF973755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4E02FE3-B9AF-D316-DF3B-FA2730387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BFCD6B-08D1-FF7F-F830-48A7F69B1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58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Viz tabulka (plachta) před vámi – ke změnám ŘV a PS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68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20D45-818D-878C-254E-9AD8EF7EE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7BBE99-58D7-A2C6-36F6-0884005B0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76CDFF-BC25-A90B-3B16-057A6181D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Viz tabulka (plachta) před vámi – ke změnám ŘV a PS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399609-B07E-375E-DC0E-446B75769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970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517CE-10EF-BBDA-0EB4-CE7FB72D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D22820-90B9-039C-20F9-C7BED3C7E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0C3F1D-F99C-9BE7-B8FF-E7AFD99CB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27BD4E-480E-62A3-BF17-8D2284FAD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990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80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04D74-951B-C049-BD92-914B57536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798935-553D-937C-C5E0-63E436551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E7579C-9CDF-A23F-CA38-AA6CB5EB6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B81DC9-9A5A-EBBD-EB73-7FD912F60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85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E655D-FD33-F361-9FD3-30CA581DE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7CB6FD0-72BE-EE2B-D94C-B9EC5FE9A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325756-33A1-651F-1C7C-CF4BD1B38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6F8ED4-C883-1DF7-3166-C6EC888E6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9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Úspěšně vyhodnocené projekty, které mají právní akt a realizují nebo již ukončily realizaci.</a:t>
            </a:r>
          </a:p>
          <a:p>
            <a:endParaRPr lang="cs-CZ" dirty="0"/>
          </a:p>
          <a:p>
            <a:r>
              <a:rPr lang="cs-CZ" dirty="0"/>
              <a:t>Celkem jde o 121 z celkových 225 projektů (54 % projektů), ale jde o 25 % alokace – 2,6 mld. Kč z celkových 7,7 mld. Kč: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IROP dominuje v počtu projektů i v alokaci pod právním aktem – 120 projektů (93 %) a 1,7 mld. Kč (80 %), v porovnání s vlastní alokací je na 1/3 celkové alokace (36 %) pod právním aktem a 62 % projektů v </a:t>
            </a:r>
            <a:r>
              <a:rPr lang="cs-CZ" dirty="0" err="1"/>
              <a:t>IROPu</a:t>
            </a:r>
            <a:r>
              <a:rPr lang="cs-CZ" dirty="0"/>
              <a:t> již má právní akt</a:t>
            </a:r>
          </a:p>
          <a:p>
            <a:pPr marL="171450" indent="-171450">
              <a:buFontTx/>
              <a:buChar char="-"/>
            </a:pPr>
            <a:r>
              <a:rPr lang="cs-CZ" dirty="0"/>
              <a:t>v OPJAK – právní akt má téměř polovina (46 %) alokace – tj. 3 projekty za 161 mil. Kč EU</a:t>
            </a:r>
          </a:p>
          <a:p>
            <a:r>
              <a:rPr lang="cs-CZ" dirty="0"/>
              <a:t>- v OP Doprava – z 8 předložených projektů jen 3 mají právní akt a jsou v procesu realizace (224 mil. Kč, tj. 8 % alokace OPD) – tzn. 2 telematické projekty na silniční síti (</a:t>
            </a:r>
            <a:r>
              <a:rPr lang="cs-CZ" dirty="0" err="1"/>
              <a:t>Ostrava+FM</a:t>
            </a:r>
            <a:r>
              <a:rPr lang="cs-CZ" dirty="0"/>
              <a:t>)+ tramvajová trať ul. Nádražní Ostrava, ostatních 5 projektů úspěšně vyhodnoceno a čekají na vydání právního aktu</a:t>
            </a:r>
          </a:p>
          <a:p>
            <a:pPr marL="171450" indent="-171450">
              <a:buFontTx/>
              <a:buChar char="-"/>
            </a:pPr>
            <a:r>
              <a:rPr lang="cs-CZ" dirty="0"/>
              <a:t>v OPŽP – 2 z 20 předložených projektů mají právní akt (6,75 mil. Kč EU), zbylých 18 projektů (80,6 mil. Kč) je v procesu hodnocení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v OP TAK – projekt je úspěšně vyhodnocen (splnil podmínku věcného hodnocení) a připravuje se s ním právní akt (151,4 mil. Kč EU)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31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05390-D05D-6D45-E78D-BA2ECD9DA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8DC3761-4BED-FE11-05AB-3D41848FD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04B387-BADA-395F-FC31-8552C585E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Úspěšně vyhodnocené projekty, které mají právní akt a realizují nebo již ukončily realizaci.</a:t>
            </a:r>
          </a:p>
          <a:p>
            <a:endParaRPr lang="cs-CZ" dirty="0"/>
          </a:p>
          <a:p>
            <a:r>
              <a:rPr lang="cs-CZ" dirty="0"/>
              <a:t>Celkem jde o 121 z celkových 225 projektů (54 % projektů), ale jde o 25 % alokace – 2,6 mld. Kč z celkových 7,7 mld. Kč: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IROP dominuje v počtu projektů i v alokaci pod právním aktem – 120 projektů (93 %) a 1,7 mld. Kč (80 %), v porovnání s vlastní alokací je na 1/3 celkové alokace (36 %) pod právním aktem a 62 % projektů v </a:t>
            </a:r>
            <a:r>
              <a:rPr lang="cs-CZ" dirty="0" err="1"/>
              <a:t>IROPu</a:t>
            </a:r>
            <a:r>
              <a:rPr lang="cs-CZ" dirty="0"/>
              <a:t> již má právní akt</a:t>
            </a:r>
          </a:p>
          <a:p>
            <a:pPr marL="171450" indent="-171450">
              <a:buFontTx/>
              <a:buChar char="-"/>
            </a:pPr>
            <a:r>
              <a:rPr lang="cs-CZ" dirty="0"/>
              <a:t>v OPJAK – právní akt má téměř polovina (46 %) alokace – tj. 3 projekty za 161 mil. Kč EU</a:t>
            </a:r>
          </a:p>
          <a:p>
            <a:r>
              <a:rPr lang="cs-CZ" dirty="0"/>
              <a:t>- v OP Doprava – z 8 předložených projektů jen 3 mají právní akt a jsou v procesu realizace (224 mil. Kč, tj. 8 % alokace OPD) – tzn. 2 telematické projekty na silniční síti (</a:t>
            </a:r>
            <a:r>
              <a:rPr lang="cs-CZ" dirty="0" err="1"/>
              <a:t>Ostrava+FM</a:t>
            </a:r>
            <a:r>
              <a:rPr lang="cs-CZ" dirty="0"/>
              <a:t>)+ tramvajová trať ul. Nádražní Ostrava, ostatních 5 projektů úspěšně vyhodnoceno a čekají na vydání právního aktu</a:t>
            </a:r>
          </a:p>
          <a:p>
            <a:pPr marL="171450" indent="-171450">
              <a:buFontTx/>
              <a:buChar char="-"/>
            </a:pPr>
            <a:r>
              <a:rPr lang="cs-CZ" dirty="0"/>
              <a:t>v OPŽP – 2 z 20 předložených projektů mají právní akt (6,75 mil. Kč EU), zbylých 18 projektů (80,6 mil. Kč) je v procesu hodnocení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- v OP TAK – projekt je úspěšně vyhodnocen (splnil podmínku věcného hodnocení) a připravuje se s ním právní akt (151,4 mil. Kč EU)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452943-CE92-68A8-232E-060FF384C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84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25A7C-DD73-06D8-CF60-38611E38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699D66-EC81-B147-7E9B-E802A12B7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4C66C8E-DB00-DD9A-A5F1-4179CD92E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Zpráva o plnění Strategie (závěrečná) byla zaslána v pokladech členům ŘV, předložena a schválena v ŘV 21.8.2025, byla také předložena ke schválení ŘO MMR.</a:t>
            </a:r>
          </a:p>
          <a:p>
            <a:r>
              <a:rPr lang="cs-CZ" dirty="0"/>
              <a:t>V současnosti připravujeme Ex-post evaluaci Strategie 2014-2020, tzn. vyhodnocení celé Strategie 2014-2020, partnerům (členům PS, ŘV) bude rozeslána k připomínkám v nejbližší době.</a:t>
            </a:r>
          </a:p>
          <a:p>
            <a:r>
              <a:rPr lang="cs-CZ" dirty="0"/>
              <a:t>V současnosti se nacházíme ve zhruba polovině realizace Strategie OMO 2021-2027 a zároveň jsme u plánování nového PO 2028.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0955FB-1F7A-D8C4-4877-EBBE49E28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78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32292-2707-4EE9-6CCC-107E312F4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371ED0-CB00-F5D0-2779-22ACBBED3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0F8EAF-19C5-817D-2324-4C939ECBB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shrnutí prvních 12 bodů do tří typů projednání: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Vyhodnocení výzvy a změna PR IROP</a:t>
            </a:r>
          </a:p>
          <a:p>
            <a:pPr marL="171450" indent="-171450">
              <a:buFontTx/>
              <a:buChar char="-"/>
            </a:pPr>
            <a:r>
              <a:rPr lang="cs-CZ" dirty="0"/>
              <a:t>Vyhlášení výzev 34-39</a:t>
            </a:r>
          </a:p>
          <a:p>
            <a:pPr marL="171450" indent="-171450">
              <a:buFontTx/>
              <a:buChar char="-"/>
            </a:pPr>
            <a:r>
              <a:rPr lang="cs-CZ" dirty="0"/>
              <a:t>A návrh na realokace ve 2 opatřeních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A7ECAE-6FF2-987D-21D8-6E95DA3EE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89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1867575"/>
            <a:ext cx="9089390" cy="128865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3406722"/>
            <a:ext cx="7485380" cy="1536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240754"/>
            <a:ext cx="2406015" cy="512956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240754"/>
            <a:ext cx="7039822" cy="51295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983886"/>
            <a:ext cx="9089390" cy="2093019"/>
          </a:xfrm>
        </p:spPr>
        <p:txBody>
          <a:bodyPr anchor="b">
            <a:normAutofit/>
          </a:bodyPr>
          <a:lstStyle>
            <a:lvl1pPr algn="ctr">
              <a:defRPr sz="4734"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157620"/>
            <a:ext cx="8020050" cy="1451475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782" indent="0" algn="ctr">
              <a:buNone/>
              <a:defRPr sz="1753"/>
            </a:lvl2pPr>
            <a:lvl3pPr marL="801563" indent="0" algn="ctr">
              <a:buNone/>
              <a:defRPr sz="1578"/>
            </a:lvl3pPr>
            <a:lvl4pPr marL="1202345" indent="0" algn="ctr">
              <a:buNone/>
              <a:defRPr sz="1403"/>
            </a:lvl4pPr>
            <a:lvl5pPr marL="1603126" indent="0" algn="ctr">
              <a:buNone/>
              <a:defRPr sz="1403"/>
            </a:lvl5pPr>
            <a:lvl6pPr marL="2003908" indent="0" algn="ctr">
              <a:buNone/>
              <a:defRPr sz="1403"/>
            </a:lvl6pPr>
            <a:lvl7pPr marL="2404689" indent="0" algn="ctr">
              <a:buNone/>
              <a:defRPr sz="1403"/>
            </a:lvl7pPr>
            <a:lvl8pPr marL="2805471" indent="0" algn="ctr">
              <a:buNone/>
              <a:defRPr sz="1403"/>
            </a:lvl8pPr>
            <a:lvl9pPr marL="3206252" indent="0" algn="ctr">
              <a:buNone/>
              <a:defRPr sz="1403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65" y="20874"/>
            <a:ext cx="1113335" cy="7047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79972" cy="8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1119779"/>
            <a:ext cx="9223058" cy="7564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71" y="2033486"/>
            <a:ext cx="9223058" cy="338136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498792"/>
            <a:ext cx="9223058" cy="2500768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4023218"/>
            <a:ext cx="9223058" cy="1315095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/>
                </a:solidFill>
              </a:defRPr>
            </a:lvl1pPr>
            <a:lvl2pPr marL="400782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563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34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12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390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68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4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25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0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320077"/>
            <a:ext cx="9223058" cy="11620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473742"/>
            <a:ext cx="4523809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196000"/>
            <a:ext cx="4523809" cy="32299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473742"/>
            <a:ext cx="4546088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196000"/>
            <a:ext cx="4546088" cy="32299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12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>
              <a:defRPr sz="2805"/>
            </a:lvl1pPr>
            <a:lvl2pPr>
              <a:defRPr sz="2454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8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865598"/>
            <a:ext cx="5413534" cy="4272319"/>
          </a:xfrm>
        </p:spPr>
        <p:txBody>
          <a:bodyPr anchor="t"/>
          <a:lstStyle>
            <a:lvl1pPr marL="0" indent="0">
              <a:buNone/>
              <a:defRPr sz="2805"/>
            </a:lvl1pPr>
            <a:lvl2pPr marL="400782" indent="0">
              <a:buNone/>
              <a:defRPr sz="2454"/>
            </a:lvl2pPr>
            <a:lvl3pPr marL="801563" indent="0">
              <a:buNone/>
              <a:defRPr sz="2104"/>
            </a:lvl3pPr>
            <a:lvl4pPr marL="1202345" indent="0">
              <a:buNone/>
              <a:defRPr sz="1753"/>
            </a:lvl4pPr>
            <a:lvl5pPr marL="1603126" indent="0">
              <a:buNone/>
              <a:defRPr sz="1753"/>
            </a:lvl5pPr>
            <a:lvl6pPr marL="2003908" indent="0">
              <a:buNone/>
              <a:defRPr sz="1753"/>
            </a:lvl6pPr>
            <a:lvl7pPr marL="2404689" indent="0">
              <a:buNone/>
              <a:defRPr sz="1753"/>
            </a:lvl7pPr>
            <a:lvl8pPr marL="2805471" indent="0">
              <a:buNone/>
              <a:defRPr sz="1753"/>
            </a:lvl8pPr>
            <a:lvl9pPr marL="3206252" indent="0">
              <a:buNone/>
              <a:defRPr sz="1753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6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320076"/>
            <a:ext cx="2305764" cy="509477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320076"/>
            <a:ext cx="6783626" cy="509477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85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37A2E-470E-46C6-AB9F-A339485D6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983886"/>
            <a:ext cx="8020050" cy="2093019"/>
          </a:xfrm>
        </p:spPr>
        <p:txBody>
          <a:bodyPr anchor="b"/>
          <a:lstStyle>
            <a:lvl1pPr algn="ctr">
              <a:defRPr sz="526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7DD624-347F-4B4A-8A22-CF5AC1E25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157620"/>
            <a:ext cx="8020050" cy="1451475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782" indent="0" algn="ctr">
              <a:buNone/>
              <a:defRPr sz="1753"/>
            </a:lvl2pPr>
            <a:lvl3pPr marL="801563" indent="0" algn="ctr">
              <a:buNone/>
              <a:defRPr sz="1578"/>
            </a:lvl3pPr>
            <a:lvl4pPr marL="1202345" indent="0" algn="ctr">
              <a:buNone/>
              <a:defRPr sz="1403"/>
            </a:lvl4pPr>
            <a:lvl5pPr marL="1603126" indent="0" algn="ctr">
              <a:buNone/>
              <a:defRPr sz="1403"/>
            </a:lvl5pPr>
            <a:lvl6pPr marL="2003908" indent="0" algn="ctr">
              <a:buNone/>
              <a:defRPr sz="1403"/>
            </a:lvl6pPr>
            <a:lvl7pPr marL="2404689" indent="0" algn="ctr">
              <a:buNone/>
              <a:defRPr sz="1403"/>
            </a:lvl7pPr>
            <a:lvl8pPr marL="2805471" indent="0" algn="ctr">
              <a:buNone/>
              <a:defRPr sz="1403"/>
            </a:lvl8pPr>
            <a:lvl9pPr marL="3206252" indent="0" algn="ctr">
              <a:buNone/>
              <a:defRPr sz="1403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DF3A8A-CF03-404F-8363-89025883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FAA99-41B3-4342-813B-F41BDFA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CA00F2-CCDD-413F-82EC-C27A5733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4FA9E-3955-4801-A3E6-996DC066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7EA414-31A4-4A5C-AE06-903D1470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786BA9-1FA8-4578-8875-EB2F1927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A592C-2C99-4D84-83FF-AF1CC929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20AA01-7E81-4D06-8BCD-EEFEA6BF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18148-84CF-440A-BEE1-C36ED188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498792"/>
            <a:ext cx="9223058" cy="2500768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128A7A-0A0E-4FEA-897C-AB1C7191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4023217"/>
            <a:ext cx="9223058" cy="1315095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1pPr>
            <a:lvl2pPr marL="400782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563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34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12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390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68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4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25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1C7FC6-0E46-4D50-A49C-6575DF69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C75657-D437-4B0E-9A49-DD59178A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B4D38B-5624-4CAD-9243-A439574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89399-1F88-4DE1-9D81-E5230CB8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FEB6E-3CEF-4DA3-8497-7BEFB02A4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929A2D-5092-4141-BF32-02A122561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BE43BA-4D27-43A6-8D10-2F923837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D23398-C215-42DE-83DA-21E16EAE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6BD372-4052-47D8-9448-7CA22477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5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A700F-5678-4F95-A172-FEA80A6F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320076"/>
            <a:ext cx="9223058" cy="116201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9CC039-656E-4D70-A42B-536DEB721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473742"/>
            <a:ext cx="4523809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233B4F-95D6-4044-A77E-B5CEEF497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196000"/>
            <a:ext cx="4523809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A66D6F-4BE7-4961-AA2F-6F45D94B1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473742"/>
            <a:ext cx="4546088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2E740EE-EFDB-4D91-AF93-5B3F89993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196000"/>
            <a:ext cx="4546088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D59840-2B9A-477D-8D50-410C8F9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FA7535-C817-4017-8B1E-C3FCF31F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83A39A-D197-49B8-A437-6728A7FC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4A342-5ABB-47F7-AB29-ADECD570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8CD28C-4CB7-40E4-85DD-752B3AF0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DC250B-8216-4671-8AEA-B5A2619D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BBD689-9327-437F-ABBA-AE462316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C3353A-84CC-4E06-941B-AF11ADC8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F486D7-BFF2-4050-B12F-B0C6B1AD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C43BBE-C7DE-4198-BF82-25A0795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3863180"/>
            <a:ext cx="9089390" cy="119402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2548084"/>
            <a:ext cx="9089390" cy="13150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5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1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3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1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DCDE1-1D11-499D-8E1C-E5139697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24DD3-BE0A-4652-A9AF-6CA715ED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>
              <a:defRPr sz="2805"/>
            </a:lvl1pPr>
            <a:lvl2pPr>
              <a:defRPr sz="2454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A1C414-37CE-496D-8440-4B87B02D4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FBCF6F-07DC-43E7-AA07-B009DE90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94A034-A2F5-476A-B01F-0B0352D3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7BB9A5-7371-44B6-8093-8DFF72EE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97B04-E919-421E-9B51-421AE2E2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C005B8-3E78-48F7-AD21-1AF0D95B1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 marL="0" indent="0">
              <a:buNone/>
              <a:defRPr sz="2805"/>
            </a:lvl1pPr>
            <a:lvl2pPr marL="400782" indent="0">
              <a:buNone/>
              <a:defRPr sz="2454"/>
            </a:lvl2pPr>
            <a:lvl3pPr marL="801563" indent="0">
              <a:buNone/>
              <a:defRPr sz="2104"/>
            </a:lvl3pPr>
            <a:lvl4pPr marL="1202345" indent="0">
              <a:buNone/>
              <a:defRPr sz="1753"/>
            </a:lvl4pPr>
            <a:lvl5pPr marL="1603126" indent="0">
              <a:buNone/>
              <a:defRPr sz="1753"/>
            </a:lvl5pPr>
            <a:lvl6pPr marL="2003908" indent="0">
              <a:buNone/>
              <a:defRPr sz="1753"/>
            </a:lvl6pPr>
            <a:lvl7pPr marL="2404689" indent="0">
              <a:buNone/>
              <a:defRPr sz="1753"/>
            </a:lvl7pPr>
            <a:lvl8pPr marL="2805471" indent="0">
              <a:buNone/>
              <a:defRPr sz="1753"/>
            </a:lvl8pPr>
            <a:lvl9pPr marL="3206252" indent="0">
              <a:buNone/>
              <a:defRPr sz="1753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E94B7-8B3E-46BD-BFF5-A26878B1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5F6F5A-98E1-4EC6-A987-06B8086A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F2CA8A-EC68-4FCE-B214-00F87F2E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2265BC-1803-4A5E-8EA6-D24299C2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7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961F0-B83C-4E28-87C2-1E61B07B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D9F4A1-5FBB-4172-B5E8-119828944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C13B82-61BC-4831-AB81-0C7CF065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EEBBB-BB2F-433E-A53B-D30825F5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3B64B-D2F3-4F52-A5DF-E055B8B9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2ED833-26ED-4F7C-8F23-00BE9CC87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320076"/>
            <a:ext cx="2305764" cy="509477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A63E12-DDC7-4C3F-ACBB-BE9FCB82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320076"/>
            <a:ext cx="6783626" cy="509477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FF5FC-D294-4801-87E0-98A157C1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E75BD-3CBF-4C0F-82E4-45AF63AC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C074AD-0BB4-4DDE-8A40-57FC9C51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3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345712"/>
            <a:ext cx="4724775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1906540"/>
            <a:ext cx="4724775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101" y="1345712"/>
            <a:ext cx="4726631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1906540"/>
            <a:ext cx="4726631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9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8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239361"/>
            <a:ext cx="3518055" cy="101867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239362"/>
            <a:ext cx="5977908" cy="513095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258040"/>
            <a:ext cx="3518055" cy="4112281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4208304"/>
            <a:ext cx="6416040" cy="4968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537171"/>
            <a:ext cx="6416040" cy="3607118"/>
          </a:xfrm>
        </p:spPr>
        <p:txBody>
          <a:bodyPr/>
          <a:lstStyle>
            <a:lvl1pPr marL="0" indent="0">
              <a:buNone/>
              <a:defRPr sz="3700"/>
            </a:lvl1pPr>
            <a:lvl2pPr marL="534558" indent="0">
              <a:buNone/>
              <a:defRPr sz="3300"/>
            </a:lvl2pPr>
            <a:lvl3pPr marL="1069116" indent="0">
              <a:buNone/>
              <a:defRPr sz="2800"/>
            </a:lvl3pPr>
            <a:lvl4pPr marL="1603675" indent="0">
              <a:buNone/>
              <a:defRPr sz="2300"/>
            </a:lvl4pPr>
            <a:lvl5pPr marL="2138233" indent="0">
              <a:buNone/>
              <a:defRPr sz="2300"/>
            </a:lvl5pPr>
            <a:lvl6pPr marL="2672791" indent="0">
              <a:buNone/>
              <a:defRPr sz="2300"/>
            </a:lvl6pPr>
            <a:lvl7pPr marL="3207349" indent="0">
              <a:buNone/>
              <a:defRPr sz="2300"/>
            </a:lvl7pPr>
            <a:lvl8pPr marL="3741908" indent="0">
              <a:buNone/>
              <a:defRPr sz="2300"/>
            </a:lvl8pPr>
            <a:lvl9pPr marL="427646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4705118"/>
            <a:ext cx="6416040" cy="705559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240754"/>
            <a:ext cx="9624060" cy="1001977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402769"/>
            <a:ext cx="9624060" cy="3967551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E86-7C58-4DA6-9EFD-84489A45ED73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5572107"/>
            <a:ext cx="3386243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6911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19" indent="-40091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7" indent="-33409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6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4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2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0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320077"/>
            <a:ext cx="9223058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1600380"/>
            <a:ext cx="9223058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5572108"/>
            <a:ext cx="3609023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801563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391" indent="-200391" algn="l" defTabSz="801563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1pPr>
      <a:lvl2pPr marL="601172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1954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735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517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298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080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861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643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8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563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345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126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908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689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471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25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B07806-755C-4073-85FD-1B32EFFD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320076"/>
            <a:ext cx="9223058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102E36-F8AA-4350-8220-9F9024252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1600380"/>
            <a:ext cx="9223058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5AFDE5-5815-4468-ACE5-D6D821E8A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5572107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8657-3DB9-4200-AC90-3A006DF785AF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AC30B1-8047-4319-A3A2-F58BA95B2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5572107"/>
            <a:ext cx="3609023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85471C-7C9E-44FF-B83B-54FC22B8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5572107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01563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391" indent="-200391" algn="l" defTabSz="801563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1pPr>
      <a:lvl2pPr marL="601172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1954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735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517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298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080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861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643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8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563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345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126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908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689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471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25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72BC65-30FD-4720-B760-02DD08E4B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"/>
            <a:ext cx="10693400" cy="356592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A47844-70C0-4A55-9CE2-9B1B490A8FCA}"/>
              </a:ext>
            </a:extLst>
          </p:cNvPr>
          <p:cNvSpPr txBox="1"/>
          <p:nvPr/>
        </p:nvSpPr>
        <p:spPr>
          <a:xfrm>
            <a:off x="256564" y="3772193"/>
            <a:ext cx="10180271" cy="1200329"/>
          </a:xfrm>
          <a:prstGeom prst="rect">
            <a:avLst/>
          </a:prstGeom>
          <a:solidFill>
            <a:srgbClr val="003C6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ŘÍDICÍ VÝBOR OSTRAVSKÉ METROPOLITNÍ OBLASTI 2021-2027</a:t>
            </a:r>
          </a:p>
          <a:p>
            <a:r>
              <a:rPr lang="cs-CZ" sz="2400" b="1" dirty="0">
                <a:solidFill>
                  <a:schemeClr val="bg1"/>
                </a:solidFill>
                <a:cs typeface="Calibri"/>
              </a:rPr>
              <a:t>28. JEDNÁNÍ ŘÍDICÍHO VÝBORU STRATEGIE OMO  30. 10. 2025</a:t>
            </a:r>
          </a:p>
          <a:p>
            <a:r>
              <a:rPr lang="cs-CZ" sz="2400" b="1" dirty="0">
                <a:solidFill>
                  <a:schemeClr val="bg1"/>
                </a:solidFill>
                <a:cs typeface="Calibri"/>
              </a:rPr>
              <a:t>Magistrát města Ostravy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2" y="5518303"/>
            <a:ext cx="2432394" cy="324197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47EC9C4-091D-4225-B64B-1B0B9A43C0C5}"/>
              </a:ext>
            </a:extLst>
          </p:cNvPr>
          <p:cNvCxnSpPr>
            <a:cxnSpLocks/>
          </p:cNvCxnSpPr>
          <p:nvPr/>
        </p:nvCxnSpPr>
        <p:spPr>
          <a:xfrm>
            <a:off x="0" y="3566316"/>
            <a:ext cx="10693400" cy="0"/>
          </a:xfrm>
          <a:prstGeom prst="line">
            <a:avLst/>
          </a:prstGeom>
          <a:ln w="19050"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A4A8FBBD-9D27-8789-CA56-AA781F959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9" y="5518303"/>
            <a:ext cx="2893989" cy="3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36646-2D4F-71FC-5AEF-FC5D8082C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DFC516-B4B4-F9F9-EA1A-0F702F5B3C15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17BD9315-C910-2636-F278-CC41423F6437}"/>
              </a:ext>
            </a:extLst>
          </p:cNvPr>
          <p:cNvSpPr txBox="1"/>
          <p:nvPr/>
        </p:nvSpPr>
        <p:spPr>
          <a:xfrm>
            <a:off x="585927" y="1018404"/>
            <a:ext cx="10577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1489"/>
                </a:solidFill>
              </a:rPr>
              <a:t>Návrh usnesení</a:t>
            </a:r>
            <a:br>
              <a:rPr lang="cs-CZ" sz="4800" dirty="0">
                <a:solidFill>
                  <a:srgbClr val="001489"/>
                </a:solidFill>
              </a:rPr>
            </a:br>
            <a:endParaRPr lang="cs-CZ" sz="2800" dirty="0">
              <a:solidFill>
                <a:srgbClr val="001489"/>
              </a:solidFill>
            </a:endParaRPr>
          </a:p>
          <a:p>
            <a:pPr lvl="0"/>
            <a:r>
              <a:rPr lang="cs-CZ" sz="2800" b="1" dirty="0">
                <a:solidFill>
                  <a:srgbClr val="001489"/>
                </a:solidFill>
              </a:rPr>
              <a:t>Řídicí výbor SOMO schvaluje sadu specifických kritérií </a:t>
            </a:r>
            <a:br>
              <a:rPr lang="cs-CZ" sz="2800" b="1" dirty="0">
                <a:solidFill>
                  <a:srgbClr val="001489"/>
                </a:solidFill>
              </a:rPr>
            </a:br>
            <a:r>
              <a:rPr lang="cs-CZ" sz="2800" b="1" dirty="0">
                <a:solidFill>
                  <a:srgbClr val="001489"/>
                </a:solidFill>
              </a:rPr>
              <a:t>přijatelnosti a sadu bodových kritérií pro výběr záměrů </a:t>
            </a:r>
          </a:p>
          <a:p>
            <a:pPr lvl="0"/>
            <a:r>
              <a:rPr lang="cs-CZ" sz="2800" b="1" dirty="0">
                <a:solidFill>
                  <a:srgbClr val="001489"/>
                </a:solidFill>
              </a:rPr>
              <a:t>do seznamu strategických projektů </a:t>
            </a:r>
            <a:br>
              <a:rPr lang="cs-CZ" sz="2800" b="1" dirty="0">
                <a:solidFill>
                  <a:srgbClr val="001489"/>
                </a:solidFill>
              </a:rPr>
            </a:br>
            <a:r>
              <a:rPr lang="cs-CZ" sz="2800" b="1" dirty="0">
                <a:solidFill>
                  <a:srgbClr val="001489"/>
                </a:solidFill>
              </a:rPr>
              <a:t>v opatření Zelená infrastruktura programového rámce IROP.</a:t>
            </a: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68BC2A02-8368-D7B6-C5DB-902A6370E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7C263DB-BDA7-3C1D-F15C-DCEC486A2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EE5F9-BC35-05FD-BD8D-D9D4E167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6C1B16D4-4E96-3149-DD49-D4EF898D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BB62FF6-229A-49E1-1837-34903DB7A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E10AD85-060E-CA9F-BBD7-F5C3E145F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22589ED-3262-32B9-A7DE-AC3B726C7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64" y="634285"/>
            <a:ext cx="9721050" cy="4743292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Bod 3</a:t>
            </a:r>
            <a:br>
              <a:rPr lang="cs-CZ" dirty="0"/>
            </a:br>
            <a:r>
              <a:rPr lang="cs-CZ" b="1" dirty="0"/>
              <a:t>Návrh vyhlášení výzvy Nositele ITI </a:t>
            </a:r>
            <a:br>
              <a:rPr lang="cs-CZ" b="1" dirty="0"/>
            </a:br>
            <a:r>
              <a:rPr lang="cs-CZ" b="1" dirty="0"/>
              <a:t>č. 42 Zelená infrastruktura veřejných prostranství II (IROP)</a:t>
            </a:r>
            <a:br>
              <a:rPr lang="cs-CZ" b="1" dirty="0"/>
            </a:br>
            <a:br>
              <a:rPr lang="cs-CZ" dirty="0"/>
            </a:br>
            <a:br>
              <a:rPr lang="cs-CZ" b="1" dirty="0"/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0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43A22-79A9-A2A2-F923-120655120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7782B6C6-3B6C-34AC-7762-ECA9786E1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B1AAD12D-1C4A-07C0-7BFB-771362A98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BE445BE-0376-C842-7F62-F2978226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Výzva Nositele ITI č. 42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7FF7350-F65F-5BC4-F7D9-056894E9B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384"/>
              </p:ext>
            </p:extLst>
          </p:nvPr>
        </p:nvGraphicFramePr>
        <p:xfrm>
          <a:off x="277550" y="1301815"/>
          <a:ext cx="10138299" cy="3546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8282">
                  <a:extLst>
                    <a:ext uri="{9D8B030D-6E8A-4147-A177-3AD203B41FA5}">
                      <a16:colId xmlns:a16="http://schemas.microsoft.com/office/drawing/2014/main" val="4152886124"/>
                    </a:ext>
                  </a:extLst>
                </a:gridCol>
                <a:gridCol w="6060017">
                  <a:extLst>
                    <a:ext uri="{9D8B030D-6E8A-4147-A177-3AD203B41FA5}">
                      <a16:colId xmlns:a16="http://schemas.microsoft.com/office/drawing/2014/main" val="616256445"/>
                    </a:ext>
                  </a:extLst>
                </a:gridCol>
              </a:tblGrid>
              <a:tr h="632885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effectLst/>
                        </a:rPr>
                        <a:t>Základní identifikace výzvy nositele ITI č. 42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298960"/>
                  </a:ext>
                </a:extLst>
              </a:tr>
              <a:tr h="647837"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Číslo a název výzvy nositele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 Zelená infrastruktura veřejných prostranství II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7936562"/>
                  </a:ext>
                </a:extLst>
              </a:tr>
              <a:tr h="799840"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Celková alokace opatření Zelená infrastruktura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730 000 687,21 Kč 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1466157"/>
                  </a:ext>
                </a:extLst>
              </a:tr>
              <a:tr h="755405"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Celková částka dotace z EU fondů  pro 42. výzvu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206 404 156,04 Kč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484115"/>
                  </a:ext>
                </a:extLst>
              </a:tr>
              <a:tr h="710829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effectLst/>
                        </a:rPr>
                        <a:t>Minimální výše celkových způsobilých výdajů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mil. Kč</a:t>
                      </a:r>
                      <a:endParaRPr lang="cs-CZ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449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7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92415-09C4-AF98-71D7-E6BBA1207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8A993440-3ED1-009B-D43F-C48AA4BE3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767D0FD9-A6DA-8ED9-2F08-2DF2D04CC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E410F9B-B65E-9077-9CEC-B3C46EBF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Výzva Nositele ITI č. 42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D862E71-E3E9-3EF5-834A-F871F12A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43882"/>
              </p:ext>
            </p:extLst>
          </p:nvPr>
        </p:nvGraphicFramePr>
        <p:xfrm>
          <a:off x="408563" y="1086402"/>
          <a:ext cx="9636773" cy="3885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8302">
                  <a:extLst>
                    <a:ext uri="{9D8B030D-6E8A-4147-A177-3AD203B41FA5}">
                      <a16:colId xmlns:a16="http://schemas.microsoft.com/office/drawing/2014/main" val="1021969309"/>
                    </a:ext>
                  </a:extLst>
                </a:gridCol>
                <a:gridCol w="5758471">
                  <a:extLst>
                    <a:ext uri="{9D8B030D-6E8A-4147-A177-3AD203B41FA5}">
                      <a16:colId xmlns:a16="http://schemas.microsoft.com/office/drawing/2014/main" val="628639899"/>
                    </a:ext>
                  </a:extLst>
                </a:gridCol>
              </a:tblGrid>
              <a:tr h="56217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600" b="0" dirty="0">
                          <a:effectLst/>
                        </a:rPr>
                        <a:t>Termíny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674818"/>
                  </a:ext>
                </a:extLst>
              </a:tr>
              <a:tr h="87926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0" dirty="0">
                          <a:effectLst/>
                        </a:rPr>
                        <a:t>Datum a čas vyhlášení výzvy Nositele Strategie OMO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31.10.2025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296912"/>
                  </a:ext>
                </a:extLst>
              </a:tr>
              <a:tr h="11481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0" dirty="0">
                          <a:effectLst/>
                        </a:rPr>
                        <a:t>Datum a čas zahájení příjmu záměrů na strategické projekty 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1.12.2025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8028754"/>
                  </a:ext>
                </a:extLst>
              </a:tr>
              <a:tr h="129551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0" dirty="0">
                          <a:effectLst/>
                        </a:rPr>
                        <a:t>Datum a čas ukončení příjmu záměrů na strategické projekty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buNone/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30.1.2026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, 12:00 h</a:t>
                      </a:r>
                    </a:p>
                    <a:p>
                      <a:pPr algn="l">
                        <a:buNone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43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60BD3-C2DE-7353-0E7A-323F43F5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94DB931C-D66A-3F84-70B9-0AE4D521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DBBB15C-C463-D228-5799-89CF53CB3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9BFEAA7-D2CA-31D3-24B7-98ED0457B5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6840E88-2339-7A00-9325-BE6781CE9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"/>
            <a:ext cx="10410629" cy="5285912"/>
          </a:xfrm>
        </p:spPr>
        <p:txBody>
          <a:bodyPr anchor="t">
            <a:noAutofit/>
          </a:bodyPr>
          <a:lstStyle/>
          <a:p>
            <a:pPr lvl="0" algn="l"/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Řídicí výbor SOMO souhlasí s vyhlášením výzvy Nositele ITI</a:t>
            </a:r>
            <a:b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č. 42 Zelená infrastruktura veřejných prostranství II  </a:t>
            </a:r>
            <a:br>
              <a:rPr lang="cs-CZ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předkládání záměrů na strategické projekty do programového rámce IROP.</a:t>
            </a:r>
            <a:br>
              <a:rPr lang="cs-CZ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br>
              <a:rPr lang="cs-CZ" sz="2800" dirty="0">
                <a:latin typeface="+mn-lt"/>
              </a:rPr>
            </a:br>
            <a:br>
              <a:rPr lang="cs-CZ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0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EFB9B-6BEA-2B1B-4BF0-FA02C499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BE48CF-DE6F-CC30-91B9-EA127A0E3219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87B5228F-C492-9524-E7F4-C3A011AAC018}"/>
              </a:ext>
            </a:extLst>
          </p:cNvPr>
          <p:cNvSpPr txBox="1"/>
          <p:nvPr/>
        </p:nvSpPr>
        <p:spPr>
          <a:xfrm>
            <a:off x="357449" y="965137"/>
            <a:ext cx="99785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4600" dirty="0">
                <a:solidFill>
                  <a:srgbClr val="001489"/>
                </a:solidFill>
              </a:rPr>
              <a:t>Bod 4 </a:t>
            </a:r>
          </a:p>
          <a:p>
            <a:pPr lvl="0" algn="ctr"/>
            <a:r>
              <a:rPr lang="cs-CZ" sz="4600" b="1" dirty="0">
                <a:solidFill>
                  <a:srgbClr val="001489"/>
                </a:solidFill>
              </a:rPr>
              <a:t>Návrh vyhlášení výzvy nositele č. 41 Tramvajové a trolejbusové tratě II (OPD)</a:t>
            </a:r>
            <a:br>
              <a:rPr lang="cs-CZ" sz="4600" b="1" dirty="0">
                <a:solidFill>
                  <a:srgbClr val="0014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6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36C2DD4F-228C-3E94-36DE-3835106E3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B7A0BC4-CFAA-B710-4C83-593C1CAEC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4882D-08ED-94DE-5596-F6026F68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B6ADC4DC-C4EE-0865-E753-4C3A5D1A1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9CC4DBC5-9D7A-751D-27EE-568ECBB92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3D65C9BC-8C2A-B3C9-0A38-B98D9470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69" y="339775"/>
            <a:ext cx="9317367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Výzva Nositele ITI č. 41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A1ED38-6DAE-8009-48BF-27600DC6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9" y="1358283"/>
            <a:ext cx="9317367" cy="446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5" b="1" dirty="0">
                <a:solidFill>
                  <a:srgbClr val="00B050"/>
                </a:solidFill>
              </a:rPr>
              <a:t>				     Realokace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B050"/>
                </a:solidFill>
              </a:rPr>
              <a:t> Ostravská metropolitní oblast            Hradecko-Pardubická </a:t>
            </a:r>
            <a:r>
              <a:rPr lang="cs-CZ" sz="2800" b="1" dirty="0" err="1">
                <a:solidFill>
                  <a:srgbClr val="00B050"/>
                </a:solidFill>
              </a:rPr>
              <a:t>ag</a:t>
            </a:r>
            <a:r>
              <a:rPr lang="cs-CZ" sz="2800" b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Schváleno v orgánech města (Nositel ITI)</a:t>
            </a:r>
            <a:endParaRPr lang="cs-CZ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800" b="1" i="1" dirty="0">
                <a:solidFill>
                  <a:schemeClr val="accent1"/>
                </a:solidFill>
              </a:rPr>
              <a:t> Pravidelně zjišťovaná absorpce projektů (MD – OPD)</a:t>
            </a:r>
          </a:p>
          <a:p>
            <a:pPr marL="0" indent="0">
              <a:buNone/>
            </a:pPr>
            <a:endParaRPr lang="cs-CZ" sz="28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800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sz="2800" b="1" i="1" dirty="0">
                <a:solidFill>
                  <a:schemeClr val="accent1"/>
                </a:solidFill>
              </a:rPr>
              <a:t>Změna PR OPD	</a:t>
            </a:r>
            <a:endParaRPr lang="cs-CZ" sz="2800" b="1" dirty="0">
              <a:solidFill>
                <a:schemeClr val="accent1"/>
              </a:solidFill>
            </a:endParaRPr>
          </a:p>
        </p:txBody>
      </p:sp>
      <p:sp>
        <p:nvSpPr>
          <p:cNvPr id="3" name="Šipka: obousměrná vodorovná 2">
            <a:extLst>
              <a:ext uri="{FF2B5EF4-FFF2-40B4-BE49-F238E27FC236}">
                <a16:creationId xmlns:a16="http://schemas.microsoft.com/office/drawing/2014/main" id="{7E443C37-CD58-56C9-01B2-2D8D551CDC7D}"/>
              </a:ext>
            </a:extLst>
          </p:cNvPr>
          <p:cNvSpPr/>
          <p:nvPr/>
        </p:nvSpPr>
        <p:spPr>
          <a:xfrm>
            <a:off x="5346700" y="1912131"/>
            <a:ext cx="807868" cy="39599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A5FB0511-3D95-8DD8-7A02-E6D4BAA4F8D8}"/>
              </a:ext>
            </a:extLst>
          </p:cNvPr>
          <p:cNvSpPr/>
          <p:nvPr/>
        </p:nvSpPr>
        <p:spPr>
          <a:xfrm>
            <a:off x="4887161" y="3877539"/>
            <a:ext cx="499491" cy="7760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3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3EBA2-60D9-A051-86DC-4A461D1C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F3DFC6EA-EB25-1646-A7CE-27C9BC18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E8E5AF85-1DE4-D373-06AB-C20A5F7F1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40CD282-C667-E75F-6535-D29AFAC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67" y="102740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Výzva Nositele ITI č. 41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82EDDEB-B120-40BB-4807-7164F46A1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26359"/>
              </p:ext>
            </p:extLst>
          </p:nvPr>
        </p:nvGraphicFramePr>
        <p:xfrm>
          <a:off x="234795" y="859190"/>
          <a:ext cx="10223809" cy="41833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31083">
                  <a:extLst>
                    <a:ext uri="{9D8B030D-6E8A-4147-A177-3AD203B41FA5}">
                      <a16:colId xmlns:a16="http://schemas.microsoft.com/office/drawing/2014/main" val="4152886124"/>
                    </a:ext>
                  </a:extLst>
                </a:gridCol>
                <a:gridCol w="5492726">
                  <a:extLst>
                    <a:ext uri="{9D8B030D-6E8A-4147-A177-3AD203B41FA5}">
                      <a16:colId xmlns:a16="http://schemas.microsoft.com/office/drawing/2014/main" val="616256445"/>
                    </a:ext>
                  </a:extLst>
                </a:gridCol>
              </a:tblGrid>
              <a:tr h="736472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effectLst/>
                        </a:rPr>
                        <a:t>Základní identifikace výzvy nositele ITI č. 41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298960"/>
                  </a:ext>
                </a:extLst>
              </a:tr>
              <a:tr h="753872"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</a:rPr>
                        <a:t>Číslo a název výzvy nositele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</a:rPr>
                        <a:t>41. Tramvajové a trolejbusové tratě II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7936562"/>
                  </a:ext>
                </a:extLst>
              </a:tr>
              <a:tr h="668874"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</a:rPr>
                        <a:t>Typy podporovaných aktivit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Výstavba nové drážní infrastruktury</a:t>
                      </a:r>
                      <a:endParaRPr lang="cs-CZ" sz="20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1466157"/>
                  </a:ext>
                </a:extLst>
              </a:tr>
              <a:tr h="701336"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</a:rPr>
                        <a:t>Celková částka dotace z EU fondů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</a:rPr>
                        <a:t>33 250 000 Kč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484115"/>
                  </a:ext>
                </a:extLst>
              </a:tr>
              <a:tr h="53491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1" dirty="0">
                          <a:effectLst/>
                        </a:rPr>
                        <a:t>Datum a čas vyhlášení výzvy Nositele Strategie OMO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</a:rPr>
                        <a:t>31.10.2025 Kč</a:t>
                      </a:r>
                      <a:endParaRPr lang="cs-CZ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4499699"/>
                  </a:ext>
                </a:extLst>
              </a:tr>
              <a:tr h="713173">
                <a:tc>
                  <a:txBody>
                    <a:bodyPr/>
                    <a:lstStyle/>
                    <a:p>
                      <a:pPr marL="0" marR="0" lvl="0" indent="0" algn="l" defTabSz="80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</a:rPr>
                        <a:t>Datum a čas ukončení příjmu záměrů na strategické projekty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28.11.2025 Kč, 12:00 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149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5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DE25E-7145-342F-ADCC-58DFDC19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656C4D-75DD-77D7-DA37-12BC2A6DA602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53E4FCDD-5B8F-BDE5-770A-D740D3BF395F}"/>
              </a:ext>
            </a:extLst>
          </p:cNvPr>
          <p:cNvSpPr txBox="1"/>
          <p:nvPr/>
        </p:nvSpPr>
        <p:spPr>
          <a:xfrm>
            <a:off x="357449" y="965137"/>
            <a:ext cx="9978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1489"/>
                </a:solidFill>
              </a:rPr>
              <a:t>Návrh usnesení</a:t>
            </a:r>
            <a:br>
              <a:rPr lang="cs-CZ" sz="2800" dirty="0">
                <a:solidFill>
                  <a:srgbClr val="001489"/>
                </a:solidFill>
              </a:rPr>
            </a:br>
            <a:br>
              <a:rPr lang="cs-CZ" sz="2800" dirty="0">
                <a:solidFill>
                  <a:srgbClr val="001489"/>
                </a:solidFill>
              </a:rPr>
            </a:br>
            <a:r>
              <a:rPr lang="cs-CZ" sz="2800" b="1" dirty="0">
                <a:solidFill>
                  <a:srgbClr val="001489"/>
                </a:solidFill>
              </a:rPr>
              <a:t>Řídicí výbor SOMO souhlasí s vyhlášením výzvy Nositele ITI </a:t>
            </a:r>
            <a:br>
              <a:rPr lang="cs-CZ" sz="2800" b="1" dirty="0">
                <a:solidFill>
                  <a:srgbClr val="001489"/>
                </a:solidFill>
              </a:rPr>
            </a:br>
            <a:r>
              <a:rPr lang="cs-CZ" sz="2800" b="1" dirty="0">
                <a:solidFill>
                  <a:srgbClr val="001489"/>
                </a:solidFill>
              </a:rPr>
              <a:t>č. 41 </a:t>
            </a:r>
            <a:r>
              <a:rPr lang="cs-CZ" sz="2800" b="1" i="1" dirty="0">
                <a:solidFill>
                  <a:srgbClr val="001489"/>
                </a:solidFill>
              </a:rPr>
              <a:t>Tramvajové a trolejbusové tratě II </a:t>
            </a:r>
            <a:br>
              <a:rPr lang="cs-CZ" sz="2800" b="1" i="1" dirty="0">
                <a:solidFill>
                  <a:srgbClr val="001489"/>
                </a:solidFill>
              </a:rPr>
            </a:br>
            <a:r>
              <a:rPr lang="cs-CZ" sz="2800" b="1" dirty="0">
                <a:solidFill>
                  <a:srgbClr val="001489"/>
                </a:solidFill>
              </a:rPr>
              <a:t>k předkládání záměrů na strategické projekty do programového rámce OPD.</a:t>
            </a: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C20DE63E-7BAD-999D-7B9A-635FA361D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98170A5-78E1-E48E-0924-D6FC1C132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3683A-FCF0-AF5E-1699-2FEF2EC6E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027F2A99-D600-2BD4-2AE2-9FB77AF01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5BC394D8-B9AC-88C2-6255-575639D04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5F10698-D000-7A69-90AD-50E52E2A4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FDC92B1-C978-21D1-E247-9484684CC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900686"/>
            <a:ext cx="10693401" cy="3147532"/>
          </a:xfrm>
        </p:spPr>
        <p:txBody>
          <a:bodyPr>
            <a:normAutofit/>
          </a:bodyPr>
          <a:lstStyle/>
          <a:p>
            <a:r>
              <a:rPr lang="cs-CZ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 5</a:t>
            </a:r>
            <a:b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Realokace opatření č. 14 </a:t>
            </a:r>
            <a:br>
              <a:rPr lang="cs-CZ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Multimodální osobní doprava (terminály) Programového rámce IROP</a:t>
            </a:r>
          </a:p>
        </p:txBody>
      </p:sp>
    </p:spTree>
    <p:extLst>
      <p:ext uri="{BB962C8B-B14F-4D97-AF65-F5344CB8AC3E}">
        <p14:creationId xmlns:p14="http://schemas.microsoft.com/office/powerpoint/2010/main" val="22220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77BB8-5081-211C-B08B-670486537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BA2907-D242-2C0F-2DAA-37EFC185056B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1B637BF0-FAE3-8A35-D3FE-9C7DAD05D78F}"/>
              </a:ext>
            </a:extLst>
          </p:cNvPr>
          <p:cNvSpPr txBox="1"/>
          <p:nvPr/>
        </p:nvSpPr>
        <p:spPr>
          <a:xfrm>
            <a:off x="115410" y="601153"/>
            <a:ext cx="105779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>
                <a:solidFill>
                  <a:srgbClr val="001489"/>
                </a:solidFill>
              </a:rPr>
              <a:t>1. Odstoupení projektů v opatření č. 1 Zelená infrastruktura Programového rámce IROP 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2. Schválení specifických kritérií přijatelnosti a bodových kritérií pro výzvu č. 42 Zelená   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     infrastruktura veřejných prostranství II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3. Návrh vyhlášení výzvy Nositele ITI č. 42 Zelená infrastruktura veřejných prostranství II (IROP)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4. Návrh vyhlášení výzvy Nositele ITI č. 41 Tramvajové a trolejbusové tratě II (OPD)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5. Realokace opatření č. 14 Multimodální osobní doprava (terminály) Programového rámce 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     IROP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6. Návrh vyhlášení výzvy Nositele ITI č. 43 Bezemisní vozidla VHD IV (IROP)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7. Změna ve strategickém projektu opatření č.11 Programového rámce IROP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8. Změna Programového rámce IROP (opatření č. 11)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9. Vyjádření Řídicího výboru o souladu strategických projektů se strategií  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10. Žádosti o změnu integrovaných projektů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11. Budoucnost 28+</a:t>
            </a:r>
          </a:p>
          <a:p>
            <a:pPr lvl="0"/>
            <a:r>
              <a:rPr lang="cs-CZ" dirty="0">
                <a:solidFill>
                  <a:srgbClr val="001489"/>
                </a:solidFill>
              </a:rPr>
              <a:t>12. Organizační a různé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548A4-1444-D8E9-2F97-1E0C0E6D6408}"/>
              </a:ext>
            </a:extLst>
          </p:cNvPr>
          <p:cNvSpPr txBox="1"/>
          <p:nvPr/>
        </p:nvSpPr>
        <p:spPr>
          <a:xfrm>
            <a:off x="190120" y="82055"/>
            <a:ext cx="979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1489"/>
                </a:solidFill>
                <a:latin typeface="Montserrat ExtraBold"/>
                <a:cs typeface="Montserrat ExtraBold"/>
              </a:rPr>
              <a:t>Program:</a:t>
            </a:r>
            <a:endParaRPr lang="en-US" sz="3200" dirty="0">
              <a:solidFill>
                <a:srgbClr val="001489"/>
              </a:solidFill>
              <a:latin typeface="Montserrat ExtraBold"/>
              <a:cs typeface="Montserrat ExtraBold"/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3AD41301-92A2-A967-55C1-948C4AF23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0C25A2-1FEC-D2D2-430D-6DC1F7A7E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8CE6-1BA7-35CC-BF02-21E615F4E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96C95D1C-F2E6-ED47-C417-6B29BE106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8EB811D-BE6B-756C-5E43-4D89E46B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02CBC69-031A-AEEB-97BC-9CA9647B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Interní realokace IROP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5C81E39-74A5-07AF-978B-D4F9B1E8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08" y="1098695"/>
            <a:ext cx="9767112" cy="4210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00B050"/>
                </a:solidFill>
              </a:rPr>
              <a:t>Opatření č. 14            			Opatření č. 10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B050"/>
                </a:solidFill>
              </a:rPr>
              <a:t>Multimodální osobní doprava 	     Nízkoemisní a bezemisní VHD</a:t>
            </a:r>
            <a:endParaRPr lang="cs-CZ" sz="28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800" b="1" i="1" dirty="0">
                <a:solidFill>
                  <a:schemeClr val="accent1"/>
                </a:solidFill>
              </a:rPr>
              <a:t>				   </a:t>
            </a:r>
            <a:r>
              <a:rPr lang="cs-CZ" sz="3200" b="1" i="1" dirty="0">
                <a:solidFill>
                  <a:schemeClr val="accent1"/>
                </a:solidFill>
              </a:rPr>
              <a:t>42 222 611,67 Kč</a:t>
            </a:r>
          </a:p>
          <a:p>
            <a:pPr marL="0" indent="0">
              <a:buNone/>
            </a:pPr>
            <a:r>
              <a:rPr lang="cs-CZ" sz="2800" b="1" i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cs-CZ" sz="2800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sz="2800" b="1" i="1" dirty="0">
                <a:solidFill>
                  <a:schemeClr val="accent1"/>
                </a:solidFill>
              </a:rPr>
              <a:t>Vyhlášení výzvy Nositele ITI pro příjem strategických projektů do programového rámce	</a:t>
            </a:r>
            <a:endParaRPr lang="cs-CZ" sz="2800" b="1" dirty="0">
              <a:solidFill>
                <a:schemeClr val="accent1"/>
              </a:solidFill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84D4441-BF1E-5B43-A2D4-72D980C45092}"/>
              </a:ext>
            </a:extLst>
          </p:cNvPr>
          <p:cNvSpPr/>
          <p:nvPr/>
        </p:nvSpPr>
        <p:spPr>
          <a:xfrm>
            <a:off x="5067053" y="1704512"/>
            <a:ext cx="559293" cy="2804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07C296E4-79CF-249E-A529-7F73C3777D63}"/>
              </a:ext>
            </a:extLst>
          </p:cNvPr>
          <p:cNvSpPr/>
          <p:nvPr/>
        </p:nvSpPr>
        <p:spPr>
          <a:xfrm>
            <a:off x="5104383" y="27145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0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822959"/>
            <a:ext cx="10410629" cy="4074333"/>
          </a:xfrm>
        </p:spPr>
        <p:txBody>
          <a:bodyPr anchor="ctr">
            <a:normAutofit/>
          </a:bodyPr>
          <a:lstStyle/>
          <a:p>
            <a:pPr algn="l">
              <a:lnSpc>
                <a:spcPct val="115000"/>
              </a:lnSpc>
              <a:spcAft>
                <a:spcPts val="110"/>
              </a:spcAft>
            </a:pPr>
            <a:r>
              <a:rPr lang="cs-CZ" sz="2800" dirty="0">
                <a:latin typeface="+mn-lt"/>
              </a:rPr>
              <a:t>Návrh usnesení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latin typeface="+mn-lt"/>
              </a:rPr>
            </a:br>
            <a:r>
              <a:rPr lang="cs-CZ" sz="2800" b="1" dirty="0">
                <a:latin typeface="+mn-lt"/>
              </a:rPr>
              <a:t>Řídicí výbor SOMO souhlasí s interní realokací v Programovém rámci IROP z opatření č. 14. Multimodální osobní doprava </a:t>
            </a:r>
            <a:br>
              <a:rPr lang="cs-CZ" sz="2800" b="1" dirty="0">
                <a:latin typeface="+mn-lt"/>
              </a:rPr>
            </a:br>
            <a:r>
              <a:rPr lang="cs-CZ" sz="2800" b="1" dirty="0">
                <a:latin typeface="+mn-lt"/>
              </a:rPr>
              <a:t>do opatření č. 10. Nízkoemisní a bezemisní vozidla pro veřejnou dopravu.</a:t>
            </a:r>
            <a:br>
              <a:rPr lang="cs-CZ" sz="2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1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8389E-26AE-E8EB-EE53-CA2ABB0FC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24FA55-2CED-4662-9D2D-40448F420758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83938FEE-22EE-3A61-E7D2-E0334D3C2C9C}"/>
              </a:ext>
            </a:extLst>
          </p:cNvPr>
          <p:cNvSpPr txBox="1"/>
          <p:nvPr/>
        </p:nvSpPr>
        <p:spPr>
          <a:xfrm>
            <a:off x="357449" y="965137"/>
            <a:ext cx="99785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4600" dirty="0">
                <a:solidFill>
                  <a:srgbClr val="001489"/>
                </a:solidFill>
              </a:rPr>
              <a:t>Bod 6</a:t>
            </a:r>
          </a:p>
          <a:p>
            <a:pPr lvl="0" algn="ctr"/>
            <a:r>
              <a:rPr lang="cs-CZ" sz="4600" b="1" dirty="0">
                <a:solidFill>
                  <a:srgbClr val="001489"/>
                </a:solidFill>
              </a:rPr>
              <a:t>Návrh vyhlášení výzvy nositele č. 43 Bezemisní vozidla VHD IV (IROP)</a:t>
            </a: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1DFC2903-531E-5268-EDC8-087C5F8F4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279B6C2-B62E-25AD-FF63-3F183FD41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52944-3DEA-1F60-CEA3-F180CA722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DAD3796C-0599-B8EA-7EFC-D95BC4E83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7BF20990-A8BE-89D3-81EB-79DB74701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0E9B00B-9E8F-CECE-214D-011A2062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67" y="102740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Výzva Nositele ITI č. 43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88F546B-D4C6-5616-9C07-BF712B0A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07962"/>
              </p:ext>
            </p:extLst>
          </p:nvPr>
        </p:nvGraphicFramePr>
        <p:xfrm>
          <a:off x="234795" y="859190"/>
          <a:ext cx="10223809" cy="42454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408226">
                  <a:extLst>
                    <a:ext uri="{9D8B030D-6E8A-4147-A177-3AD203B41FA5}">
                      <a16:colId xmlns:a16="http://schemas.microsoft.com/office/drawing/2014/main" val="4152886124"/>
                    </a:ext>
                  </a:extLst>
                </a:gridCol>
                <a:gridCol w="5815583">
                  <a:extLst>
                    <a:ext uri="{9D8B030D-6E8A-4147-A177-3AD203B41FA5}">
                      <a16:colId xmlns:a16="http://schemas.microsoft.com/office/drawing/2014/main" val="616256445"/>
                    </a:ext>
                  </a:extLst>
                </a:gridCol>
              </a:tblGrid>
              <a:tr h="71942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effectLst/>
                        </a:rPr>
                        <a:t>Základní identifikace výzvy nositele ITI č. 43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298960"/>
                  </a:ext>
                </a:extLst>
              </a:tr>
              <a:tr h="608649"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</a:rPr>
                        <a:t>Číslo a název výzvy nositele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</a:rPr>
                        <a:t>43. Bezemisní vozidla VHD IV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7936562"/>
                  </a:ext>
                </a:extLst>
              </a:tr>
              <a:tr h="1077130"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</a:rPr>
                        <a:t>Typy podporovaných aktivit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Nákup silničních bezemisních vozidel k poskytování veřejných služeb v přepravě cestujících, využívajících alternativní energie elektřiny nebo vodíku.</a:t>
                      </a:r>
                      <a:endParaRPr lang="cs-CZ" sz="20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1466157"/>
                  </a:ext>
                </a:extLst>
              </a:tr>
              <a:tr h="979128"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</a:rPr>
                        <a:t>Celková částka dotace z EU fondů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42 222 611,67 </a:t>
                      </a: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</a:rPr>
                        <a:t>Kč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5484115"/>
                  </a:ext>
                </a:extLst>
              </a:tr>
              <a:tr h="86113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1" dirty="0">
                          <a:effectLst/>
                        </a:rPr>
                        <a:t>Celková alokace opatření Nízkoemisní a bezemisní vozidla pro veřejnou dopravu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585 255 589,27 Kč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449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4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F2C2A-ABFF-0089-72A3-D04ED64A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AE542F8F-7011-754F-0104-39FA39F6D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C872829E-7BAB-C512-F2AA-663DC0833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2B27035-2895-7ADE-C4F0-1EDA1E42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Výzva Nositele ITI č. 43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656720C-639E-24EE-9601-835BB3E8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20613"/>
              </p:ext>
            </p:extLst>
          </p:nvPr>
        </p:nvGraphicFramePr>
        <p:xfrm>
          <a:off x="408563" y="1086402"/>
          <a:ext cx="9636773" cy="38850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78302">
                  <a:extLst>
                    <a:ext uri="{9D8B030D-6E8A-4147-A177-3AD203B41FA5}">
                      <a16:colId xmlns:a16="http://schemas.microsoft.com/office/drawing/2014/main" val="1021969309"/>
                    </a:ext>
                  </a:extLst>
                </a:gridCol>
                <a:gridCol w="5758471">
                  <a:extLst>
                    <a:ext uri="{9D8B030D-6E8A-4147-A177-3AD203B41FA5}">
                      <a16:colId xmlns:a16="http://schemas.microsoft.com/office/drawing/2014/main" val="628639899"/>
                    </a:ext>
                  </a:extLst>
                </a:gridCol>
              </a:tblGrid>
              <a:tr h="562177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1600" b="0" dirty="0">
                          <a:effectLst/>
                        </a:rPr>
                        <a:t>Termíny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674818"/>
                  </a:ext>
                </a:extLst>
              </a:tr>
              <a:tr h="87926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0" dirty="0">
                          <a:effectLst/>
                        </a:rPr>
                        <a:t>Datum a čas vyhlášení výzvy Nositele Strategie OMO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31.10.2025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296912"/>
                  </a:ext>
                </a:extLst>
              </a:tr>
              <a:tr h="11481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0" dirty="0">
                          <a:effectLst/>
                        </a:rPr>
                        <a:t>Datum a čas zahájení příjmu záměrů na strategické projekty 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1.12.2025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8028754"/>
                  </a:ext>
                </a:extLst>
              </a:tr>
              <a:tr h="129551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b="0" dirty="0">
                          <a:effectLst/>
                        </a:rPr>
                        <a:t>Datum a čas ukončení příjmu záměrů na strategické projekty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buNone/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30.1.2026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, 12:00 h</a:t>
                      </a:r>
                    </a:p>
                    <a:p>
                      <a:pPr algn="l">
                        <a:buNone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43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1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7B597-56BA-1857-A529-639DDFCB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F03FF2-59F5-64B0-D5CD-99B5B9FD28DE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C976BD18-49D9-E8ED-4038-82C26C30F31E}"/>
              </a:ext>
            </a:extLst>
          </p:cNvPr>
          <p:cNvSpPr txBox="1"/>
          <p:nvPr/>
        </p:nvSpPr>
        <p:spPr>
          <a:xfrm>
            <a:off x="357449" y="965137"/>
            <a:ext cx="99785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1489"/>
                </a:solidFill>
              </a:rPr>
              <a:t>Návrh usnesení</a:t>
            </a:r>
          </a:p>
          <a:p>
            <a:pPr lvl="0"/>
            <a:endParaRPr lang="cs-CZ" sz="2800" b="1" dirty="0"/>
          </a:p>
          <a:p>
            <a:pPr lvl="0"/>
            <a:r>
              <a:rPr lang="cs-CZ" sz="2800" b="1" dirty="0">
                <a:solidFill>
                  <a:srgbClr val="001489"/>
                </a:solidFill>
              </a:rPr>
              <a:t>Řídicí výbor SOMO souhlasí s vyhlášením výzvy Nositele ITI </a:t>
            </a:r>
          </a:p>
          <a:p>
            <a:pPr lvl="0"/>
            <a:r>
              <a:rPr lang="cs-CZ" sz="2800" b="1" dirty="0">
                <a:solidFill>
                  <a:srgbClr val="001489"/>
                </a:solidFill>
              </a:rPr>
              <a:t>č. 43 </a:t>
            </a:r>
            <a:r>
              <a:rPr lang="cs-CZ" sz="2800" b="1" i="1" dirty="0">
                <a:solidFill>
                  <a:srgbClr val="001489"/>
                </a:solidFill>
              </a:rPr>
              <a:t>Bezemisní vozidla VHD IV </a:t>
            </a:r>
          </a:p>
          <a:p>
            <a:pPr lvl="0"/>
            <a:r>
              <a:rPr lang="cs-CZ" sz="2800" b="1" dirty="0">
                <a:solidFill>
                  <a:srgbClr val="001489"/>
                </a:solidFill>
              </a:rPr>
              <a:t>k předkládání záměrů na strategické projekty do programového rámce IROP.</a:t>
            </a:r>
            <a:br>
              <a:rPr lang="cs-CZ" sz="2800" dirty="0">
                <a:solidFill>
                  <a:srgbClr val="001489"/>
                </a:solidFill>
                <a:ea typeface="Times New Roman" panose="02020603050405020304" pitchFamily="18" charset="0"/>
              </a:rPr>
            </a:br>
            <a:endParaRPr lang="cs-CZ" sz="28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FE60FBF6-12D7-8F2C-0B69-B77187DDF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1E5ED70-D6C4-1751-313C-4B565A507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9EA6D-BD11-2850-8ACD-F49FAFB0B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061D2A46-0AB0-DD4E-0120-482D9FFA1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90A73DF-42D3-F587-0363-6530B7AA6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E691ED-783D-E9C2-3E63-421187D55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1E79E27-3E7D-3971-1B24-CD88B69F7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46" y="1704390"/>
            <a:ext cx="10619508" cy="3162907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 7</a:t>
            </a:r>
            <a:b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Změna ve strategickém projektu </a:t>
            </a:r>
            <a:br>
              <a:rPr lang="cs-CZ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opatření č.11 Programového rámce IROP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2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BD514-3FBB-F4AE-7D4E-1CA02B0CD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D94367F1-82FC-6A50-7DA5-AB0C3ED71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EC4C201D-7218-4B71-10EC-2ACA5A080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906602E-A960-9B0B-D883-CFBC3AC04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Změna ve strategickém projektu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1C3CEB5-1E22-6B47-D873-BE94F493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08" y="1098695"/>
            <a:ext cx="9767112" cy="4210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b="1" dirty="0">
                <a:solidFill>
                  <a:srgbClr val="00B050"/>
                </a:solidFill>
              </a:rPr>
              <a:t>Cyklostezka Baška II. a III. etapa </a:t>
            </a:r>
          </a:p>
          <a:p>
            <a:pPr marL="0" indent="0">
              <a:buNone/>
            </a:pPr>
            <a:r>
              <a:rPr lang="cs-CZ" sz="2800" b="1" i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cs-CZ" sz="2800" b="1" i="1" dirty="0">
              <a:solidFill>
                <a:srgbClr val="00B050"/>
              </a:solidFill>
            </a:endParaRPr>
          </a:p>
          <a:p>
            <a:r>
              <a:rPr lang="cs-CZ" sz="2800" b="1" dirty="0">
                <a:solidFill>
                  <a:srgbClr val="00B050"/>
                </a:solidFill>
              </a:rPr>
              <a:t>Cyklostezka Baška II. etapa, ITIOMO/3.1.1/011/IROP/04/0182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Cyklostezka Baška III. etapa, ITIOMO/3.1.1/011/IROP/04/0302</a:t>
            </a:r>
          </a:p>
          <a:p>
            <a:pPr marL="0" indent="0" algn="ctr">
              <a:buNone/>
            </a:pPr>
            <a:r>
              <a:rPr lang="cs-CZ" sz="2800" b="1" i="1" dirty="0">
                <a:solidFill>
                  <a:schemeClr val="accent1"/>
                </a:solidFill>
              </a:rPr>
              <a:t>	</a:t>
            </a:r>
            <a:endParaRPr lang="cs-CZ" sz="2800" b="1" dirty="0">
              <a:solidFill>
                <a:schemeClr val="accent1"/>
              </a:solidFill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E369C9B6-86EC-B054-2BD8-8D94E22F6B6B}"/>
              </a:ext>
            </a:extLst>
          </p:cNvPr>
          <p:cNvSpPr/>
          <p:nvPr/>
        </p:nvSpPr>
        <p:spPr>
          <a:xfrm>
            <a:off x="5083448" y="20771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2" y="182696"/>
            <a:ext cx="10619508" cy="3980932"/>
          </a:xfrm>
        </p:spPr>
        <p:txBody>
          <a:bodyPr>
            <a:normAutofit/>
          </a:bodyPr>
          <a:lstStyle/>
          <a:p>
            <a:pPr lvl="0" algn="l"/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b="1" dirty="0"/>
            </a:br>
            <a:r>
              <a:rPr lang="cs-CZ" sz="2800" b="1" dirty="0"/>
              <a:t>Řídicí výbor SOMO schvaluje podstatnou změnu (rozdělení) strategického projektu Programového rámce IROP: </a:t>
            </a:r>
            <a:br>
              <a:rPr lang="cs-CZ" sz="2800" b="1" dirty="0"/>
            </a:br>
            <a:br>
              <a:rPr lang="cs-CZ" sz="2800" b="1" dirty="0"/>
            </a:br>
            <a:r>
              <a:rPr lang="cs-CZ" sz="2800" dirty="0"/>
              <a:t>- </a:t>
            </a:r>
            <a:r>
              <a:rPr lang="cs-CZ" sz="2800" i="1" dirty="0"/>
              <a:t>Cyklostezka Baška II. a III. etapa, ITIOMO/3.1.1/011/IROP/04/0182, předkladatel: obec Baška</a:t>
            </a:r>
            <a:br>
              <a:rPr lang="cs-CZ" sz="2800" b="1" i="1" dirty="0"/>
            </a:br>
            <a:br>
              <a:rPr lang="cs-CZ" sz="2800" b="1" i="1" dirty="0"/>
            </a:br>
            <a:r>
              <a:rPr lang="cs-CZ" sz="2800" b="1" dirty="0"/>
              <a:t>dle předložené žádosti.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661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803CC-84F1-B23C-3807-87F03E7BE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BBF551-0473-73B2-11FF-E659DAD575BE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CF8E500D-0408-CB13-4F3B-37BF8C3A7EB9}"/>
              </a:ext>
            </a:extLst>
          </p:cNvPr>
          <p:cNvSpPr txBox="1"/>
          <p:nvPr/>
        </p:nvSpPr>
        <p:spPr>
          <a:xfrm>
            <a:off x="357449" y="965137"/>
            <a:ext cx="99785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4600" dirty="0">
                <a:solidFill>
                  <a:srgbClr val="001489"/>
                </a:solidFill>
              </a:rPr>
              <a:t>Bod 8</a:t>
            </a:r>
          </a:p>
          <a:p>
            <a:pPr lvl="0" algn="ctr"/>
            <a:r>
              <a:rPr lang="cs-CZ" sz="4800" b="1" dirty="0">
                <a:solidFill>
                  <a:srgbClr val="001489"/>
                </a:solidFill>
              </a:rPr>
              <a:t>Změna Programového rámce IROP (opatření č. 11)</a:t>
            </a:r>
            <a:br>
              <a:rPr lang="cs-CZ" sz="5400" b="1" dirty="0">
                <a:solidFill>
                  <a:srgbClr val="0014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6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614F0156-505F-131A-D9A7-CFF42FB1E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07E449-5B82-D383-057C-D4624F1A0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102BB-21A7-EE71-F2BF-F30A9260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BB4BEA75-FD67-8062-56A7-E887F2BB9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9CE774A-BA3C-60A5-52AD-5BFC3D90E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5208FD6-507C-BD32-9C98-F3BD747A27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CCC9EBB-2837-B516-A2A2-77F7E0357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04" y="1017937"/>
            <a:ext cx="9864191" cy="2846263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dirty="0"/>
              <a:t>Bod 1</a:t>
            </a:r>
            <a:br>
              <a:rPr lang="cs-CZ" b="1" dirty="0"/>
            </a:br>
            <a:r>
              <a:rPr lang="cs-CZ" b="1" dirty="0"/>
              <a:t>Odstoupení projektů v opatření č. 1 Zelená infrastruktura Programového rámce IROP</a:t>
            </a:r>
          </a:p>
        </p:txBody>
      </p:sp>
    </p:spTree>
    <p:extLst>
      <p:ext uri="{BB962C8B-B14F-4D97-AF65-F5344CB8AC3E}">
        <p14:creationId xmlns:p14="http://schemas.microsoft.com/office/powerpoint/2010/main" val="8979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CC848-A557-C4EF-98CA-2132CE97A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B56B9186-C517-EE40-6EF6-4CA32E7B0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7FCFD0AE-3FF4-11F7-D5BC-6B698122D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F816F9C-C09D-6FAC-BE6C-9943A771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339775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Změna programového rámce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B44899A-8248-2C61-8197-FAE3A2CD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08" y="1098695"/>
            <a:ext cx="9767112" cy="4210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b="1" dirty="0">
                <a:solidFill>
                  <a:srgbClr val="00B050"/>
                </a:solidFill>
              </a:rPr>
              <a:t>Cyklostezka Baška II. a III. etapa </a:t>
            </a:r>
          </a:p>
          <a:p>
            <a:pPr marL="0" indent="0">
              <a:buNone/>
            </a:pPr>
            <a:r>
              <a:rPr lang="cs-CZ" sz="2800" b="1" i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cs-CZ" sz="2800" b="1" i="1" dirty="0">
              <a:solidFill>
                <a:srgbClr val="00B050"/>
              </a:solidFill>
            </a:endParaRPr>
          </a:p>
          <a:p>
            <a:r>
              <a:rPr lang="cs-CZ" sz="2800" b="1" dirty="0">
                <a:solidFill>
                  <a:srgbClr val="00B050"/>
                </a:solidFill>
              </a:rPr>
              <a:t>Cyklostezka Baška II. etapa, ITIOMO/3.1.1/011/IROP/04/0182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Cyklostezka Baška III. etapa, ITIOMO/3.1.1/011/IROP/04/0302</a:t>
            </a:r>
          </a:p>
          <a:p>
            <a:pPr marL="0" indent="0" algn="ctr">
              <a:buNone/>
            </a:pPr>
            <a:r>
              <a:rPr lang="cs-CZ" sz="2800" b="1" i="1" dirty="0">
                <a:solidFill>
                  <a:schemeClr val="accent1"/>
                </a:solidFill>
              </a:rPr>
              <a:t>	</a:t>
            </a:r>
            <a:endParaRPr lang="cs-CZ" sz="2800" b="1" dirty="0">
              <a:solidFill>
                <a:schemeClr val="accent1"/>
              </a:solidFill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A588E146-7FDF-B902-A508-127268789FD7}"/>
              </a:ext>
            </a:extLst>
          </p:cNvPr>
          <p:cNvSpPr/>
          <p:nvPr/>
        </p:nvSpPr>
        <p:spPr>
          <a:xfrm>
            <a:off x="5083448" y="20771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1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3AF21-A974-A143-6689-C4CD4AB46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638166-113F-0312-3AE5-2C924BAB9E3F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693B6CD5-DD09-79C4-8E5B-A09219072962}"/>
              </a:ext>
            </a:extLst>
          </p:cNvPr>
          <p:cNvSpPr txBox="1"/>
          <p:nvPr/>
        </p:nvSpPr>
        <p:spPr>
          <a:xfrm>
            <a:off x="357449" y="965137"/>
            <a:ext cx="9978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1489"/>
                </a:solidFill>
              </a:rPr>
              <a:t>Návrh usnesení</a:t>
            </a:r>
          </a:p>
          <a:p>
            <a:pPr lvl="0"/>
            <a:endParaRPr lang="cs-CZ" sz="2800" b="1" dirty="0"/>
          </a:p>
          <a:p>
            <a:pPr lvl="0"/>
            <a:r>
              <a:rPr lang="cs-CZ" sz="2800" b="1" dirty="0">
                <a:solidFill>
                  <a:srgbClr val="001489"/>
                </a:solidFill>
              </a:rPr>
              <a:t>Řídicí výbor SOMO schvaluje změnu Programového rámce IROP (změna seznamu strategických projektů v opatření č. 11).</a:t>
            </a:r>
            <a:br>
              <a:rPr lang="cs-CZ" sz="2800" dirty="0">
                <a:solidFill>
                  <a:srgbClr val="001489"/>
                </a:solidFill>
              </a:rPr>
            </a:br>
            <a:endParaRPr lang="cs-CZ" sz="28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387C922D-E363-1654-3D4F-15B6337A6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E374CC-286A-5DFF-1BEC-9C2FE48E8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9839-5428-DABC-A040-836FB0635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73CCD4DC-B815-0544-0B85-E9F165B0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569FBA3A-CFBB-A1E9-C317-9EE625E75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CBC6F7F-E7D2-9393-E66B-1E76EF86B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472C864-5227-E419-79F8-D19A94CF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8" y="657775"/>
            <a:ext cx="9441543" cy="416220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Bod 9</a:t>
            </a:r>
            <a:br>
              <a:rPr lang="cs-CZ" dirty="0"/>
            </a:br>
            <a:br>
              <a:rPr lang="cs-CZ" b="1" dirty="0"/>
            </a:br>
            <a:r>
              <a:rPr lang="cs-CZ" b="1" dirty="0"/>
              <a:t>Vyjádření Řídicího výboru o souladu strategických projektů se strategií</a:t>
            </a: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8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BD1F5-662A-02C9-4003-B233A6B4D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8FCC0-DB2D-B1BB-D082-E6787285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427"/>
            <a:ext cx="10766323" cy="1001977"/>
          </a:xfrm>
        </p:spPr>
        <p:txBody>
          <a:bodyPr>
            <a:noAutofit/>
          </a:bodyPr>
          <a:lstStyle/>
          <a:p>
            <a:r>
              <a:rPr lang="cs-CZ" sz="3500" b="1" dirty="0">
                <a:latin typeface="Aptos" panose="020B0004020202020204" pitchFamily="34" charset="0"/>
              </a:rPr>
              <a:t>Žádosti o změnu integrovaného projektu</a:t>
            </a:r>
            <a:br>
              <a:rPr lang="cs-CZ" sz="4400" dirty="0"/>
            </a:br>
            <a:r>
              <a:rPr lang="cs-CZ" sz="3200" i="1" dirty="0">
                <a:latin typeface="Aptos" panose="020B0004020202020204" pitchFamily="34" charset="0"/>
              </a:rPr>
              <a:t>- </a:t>
            </a:r>
            <a:r>
              <a:rPr lang="cs-CZ" sz="3200" dirty="0">
                <a:latin typeface="Aptos" panose="020B0004020202020204" pitchFamily="34" charset="0"/>
              </a:rPr>
              <a:t>dotčená opatření programového rámce IROP</a:t>
            </a:r>
            <a:endParaRPr lang="cs-CZ" sz="3500" dirty="0">
              <a:latin typeface="Aptos" panose="020B0004020202020204" pitchFamily="34" charset="0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966BAD7-4D63-59F6-9B75-F2482F835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699520"/>
              </p:ext>
            </p:extLst>
          </p:nvPr>
        </p:nvGraphicFramePr>
        <p:xfrm>
          <a:off x="534035" y="1022349"/>
          <a:ext cx="9623425" cy="396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Skupina 2">
            <a:extLst>
              <a:ext uri="{FF2B5EF4-FFF2-40B4-BE49-F238E27FC236}">
                <a16:creationId xmlns:a16="http://schemas.microsoft.com/office/drawing/2014/main" id="{CFC31D9A-1FD4-D257-594D-D8DD6C82A1BB}"/>
              </a:ext>
            </a:extLst>
          </p:cNvPr>
          <p:cNvGrpSpPr/>
          <p:nvPr/>
        </p:nvGrpSpPr>
        <p:grpSpPr>
          <a:xfrm>
            <a:off x="5168685" y="5068297"/>
            <a:ext cx="5201055" cy="345155"/>
            <a:chOff x="7839238" y="2695940"/>
            <a:chExt cx="1780897" cy="1068538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D12BABD6-65B8-4910-5739-5035864E8242}"/>
                </a:ext>
              </a:extLst>
            </p:cNvPr>
            <p:cNvSpPr/>
            <p:nvPr/>
          </p:nvSpPr>
          <p:spPr>
            <a:xfrm>
              <a:off x="7839238" y="2695940"/>
              <a:ext cx="1780897" cy="10685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4E5A556-7736-923F-7ACF-40D66A55AEBD}"/>
                </a:ext>
              </a:extLst>
            </p:cNvPr>
            <p:cNvSpPr txBox="1"/>
            <p:nvPr/>
          </p:nvSpPr>
          <p:spPr>
            <a:xfrm>
              <a:off x="7839238" y="2695940"/>
              <a:ext cx="1780897" cy="1068538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Na tomto (</a:t>
              </a:r>
              <a:r>
                <a:rPr lang="cs-CZ" sz="1600" dirty="0"/>
                <a:t>28</a:t>
              </a:r>
              <a:r>
                <a:rPr lang="cs-CZ" sz="1600" kern="1200" dirty="0"/>
                <a:t>.) ŘV řešená opatření PR IROP</a:t>
              </a:r>
            </a:p>
          </p:txBody>
        </p:sp>
      </p:grpSp>
      <p:pic>
        <p:nvPicPr>
          <p:cNvPr id="11" name="Obrázek 10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F9EE6F65-5164-7495-79A8-70A8C0D320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6" y="5531132"/>
            <a:ext cx="3076717" cy="3897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34FB3D-CBEB-F8F9-1CE9-54B689BE1A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20A7D-6000-C2A2-C141-C2A6DF986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894491DD-EBA0-2A76-66A6-1DFC68DE0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64836675-ED45-6D00-A8CD-64BFB727E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563956F-CB3E-4FB4-4443-D76FF5C1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7" y="214712"/>
            <a:ext cx="8712925" cy="7564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9E96EF-88BB-DBCD-CE45-0D4FC3FA4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70" y="1068252"/>
            <a:ext cx="9931690" cy="4284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5" b="1" dirty="0">
                <a:solidFill>
                  <a:srgbClr val="00B050"/>
                </a:solidFill>
              </a:rPr>
              <a:t>IROP Opatření č. 1 Zelená infrastruktura</a:t>
            </a:r>
          </a:p>
          <a:p>
            <a:pPr marL="0" indent="0">
              <a:buNone/>
            </a:pPr>
            <a:endParaRPr lang="cs-CZ" sz="2805" b="1" dirty="0">
              <a:solidFill>
                <a:srgbClr val="00B050"/>
              </a:solidFill>
            </a:endParaRPr>
          </a:p>
          <a:p>
            <a:pPr lvl="0"/>
            <a:r>
              <a:rPr lang="cs-CZ" sz="3000" b="1" i="1" dirty="0">
                <a:solidFill>
                  <a:srgbClr val="00B050"/>
                </a:solidFill>
              </a:rPr>
              <a:t>Centrum obce Řepiště</a:t>
            </a:r>
            <a:r>
              <a:rPr lang="cs-CZ" sz="3000" i="1" dirty="0">
                <a:solidFill>
                  <a:srgbClr val="00B050"/>
                </a:solidFill>
              </a:rPr>
              <a:t>,</a:t>
            </a:r>
            <a:r>
              <a:rPr lang="cs-CZ" sz="3000" b="1" i="1" dirty="0">
                <a:solidFill>
                  <a:srgbClr val="00B050"/>
                </a:solidFill>
              </a:rPr>
              <a:t> </a:t>
            </a:r>
            <a:r>
              <a:rPr lang="cs-CZ" sz="3000" i="1" dirty="0">
                <a:solidFill>
                  <a:srgbClr val="00B050"/>
                </a:solidFill>
              </a:rPr>
              <a:t>předkladatel: obec Řepiště</a:t>
            </a:r>
          </a:p>
          <a:p>
            <a:pPr marL="0" lvl="0" indent="0">
              <a:buNone/>
            </a:pPr>
            <a:r>
              <a:rPr lang="cs-CZ" sz="3000" b="1" i="1" dirty="0">
                <a:solidFill>
                  <a:srgbClr val="00B050"/>
                </a:solidFill>
              </a:rPr>
              <a:t>	</a:t>
            </a:r>
            <a:r>
              <a:rPr lang="cs-CZ" sz="3000" i="1" dirty="0"/>
              <a:t>- vznik nového veřejného prostranství charakteru náměstí na 	nevyužívané ploše v centru obce</a:t>
            </a:r>
            <a:endParaRPr lang="cs-CZ" sz="3000" dirty="0"/>
          </a:p>
          <a:p>
            <a:pPr lvl="0"/>
            <a:r>
              <a:rPr lang="cs-CZ" sz="3000" b="1" i="1" dirty="0">
                <a:solidFill>
                  <a:srgbClr val="00B050"/>
                </a:solidFill>
              </a:rPr>
              <a:t>Rozšíření hřbitova a smuteční obřadní síň</a:t>
            </a:r>
            <a:r>
              <a:rPr lang="cs-CZ" sz="3000" i="1" dirty="0">
                <a:solidFill>
                  <a:srgbClr val="00B050"/>
                </a:solidFill>
              </a:rPr>
              <a:t>,</a:t>
            </a:r>
            <a:r>
              <a:rPr lang="cs-CZ" sz="3000" b="1" i="1" dirty="0">
                <a:solidFill>
                  <a:srgbClr val="00B050"/>
                </a:solidFill>
              </a:rPr>
              <a:t> </a:t>
            </a:r>
            <a:r>
              <a:rPr lang="cs-CZ" sz="3000" i="1" dirty="0">
                <a:solidFill>
                  <a:srgbClr val="00B050"/>
                </a:solidFill>
              </a:rPr>
              <a:t>předkladatel: Statutární město Ostrava – městský obvod Poruba</a:t>
            </a:r>
            <a:r>
              <a:rPr lang="cs-CZ" sz="3000" b="1" i="1" dirty="0">
                <a:solidFill>
                  <a:srgbClr val="00B050"/>
                </a:solidFill>
              </a:rPr>
              <a:t>	</a:t>
            </a:r>
          </a:p>
          <a:p>
            <a:pPr marL="400781" lvl="1" indent="0">
              <a:buNone/>
            </a:pPr>
            <a:r>
              <a:rPr lang="cs-CZ" sz="3000" i="1" dirty="0"/>
              <a:t>	- rozšíření stávajícího hřbitova v Ostravě - Svinově</a:t>
            </a:r>
          </a:p>
          <a:p>
            <a:pPr lvl="0"/>
            <a:r>
              <a:rPr lang="cs-CZ" sz="3000" b="1" i="1" dirty="0">
                <a:solidFill>
                  <a:srgbClr val="00B050"/>
                </a:solidFill>
              </a:rPr>
              <a:t>Zámecký park v Ostravě Porubě</a:t>
            </a:r>
            <a:r>
              <a:rPr lang="cs-CZ" sz="3000" i="1" dirty="0">
                <a:solidFill>
                  <a:srgbClr val="00B050"/>
                </a:solidFill>
              </a:rPr>
              <a:t>,</a:t>
            </a:r>
            <a:r>
              <a:rPr lang="cs-CZ" sz="3000" b="1" i="1" dirty="0">
                <a:solidFill>
                  <a:srgbClr val="00B050"/>
                </a:solidFill>
              </a:rPr>
              <a:t> </a:t>
            </a:r>
            <a:r>
              <a:rPr lang="cs-CZ" sz="3000" i="1" dirty="0">
                <a:solidFill>
                  <a:srgbClr val="00B050"/>
                </a:solidFill>
              </a:rPr>
              <a:t>předkladatel: Statutární město Ostrava – městský obvod Poruba</a:t>
            </a:r>
            <a:r>
              <a:rPr lang="cs-CZ" sz="3000" b="1" i="1" dirty="0">
                <a:solidFill>
                  <a:srgbClr val="00B050"/>
                </a:solidFill>
              </a:rPr>
              <a:t>	</a:t>
            </a:r>
          </a:p>
          <a:p>
            <a:pPr marL="400781" lvl="1" indent="0">
              <a:buNone/>
            </a:pPr>
            <a:r>
              <a:rPr lang="cs-CZ" sz="3000" i="1" dirty="0"/>
              <a:t>	- revitalizace zámeckého parku a plochy u Domu Farnosti</a:t>
            </a:r>
            <a:r>
              <a:rPr lang="cs-CZ" sz="3000" b="1" i="1" dirty="0">
                <a:solidFill>
                  <a:srgbClr val="00B050"/>
                </a:solidFill>
              </a:rPr>
              <a:t>	</a:t>
            </a:r>
            <a:endParaRPr lang="cs-CZ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07592-5A20-4468-A14A-A7DAAA924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A18BF405-627C-D27F-C6A8-455B81614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3B79099-F0DA-E403-4AD5-8D06FD2DE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03338DA-3F50-EF8A-9FEF-E8AD8381F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83A8B5EC-395E-10BF-FFA9-9579C7B3F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08499"/>
            <a:ext cx="10410629" cy="5260754"/>
          </a:xfrm>
        </p:spPr>
        <p:txBody>
          <a:bodyPr anchor="t">
            <a:noAutofit/>
          </a:bodyPr>
          <a:lstStyle/>
          <a:p>
            <a:pPr algn="l">
              <a:lnSpc>
                <a:spcPts val="3360"/>
              </a:lnSpc>
              <a:spcBef>
                <a:spcPts val="1200"/>
              </a:spcBef>
            </a:pPr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400" b="1" dirty="0">
                <a:latin typeface="+mn-lt"/>
              </a:rPr>
              <a:t>Řídicí výbor SOMO konstatuje, že projektové záměry: </a:t>
            </a:r>
            <a:br>
              <a:rPr lang="cs-CZ" sz="2400" b="1" dirty="0">
                <a:latin typeface="+mn-lt"/>
              </a:rPr>
            </a:br>
            <a:r>
              <a:rPr lang="cs-CZ" sz="2400" dirty="0"/>
              <a:t>- </a:t>
            </a:r>
            <a:r>
              <a:rPr lang="cs-CZ" sz="2400" i="1" dirty="0"/>
              <a:t>Centrum obce Řepiště, ITIOMO/3.5.2/027/IROP/05/0232, předkladatel: obec </a:t>
            </a:r>
            <a:br>
              <a:rPr lang="cs-CZ" sz="2400" i="1" dirty="0"/>
            </a:br>
            <a:r>
              <a:rPr lang="cs-CZ" sz="2400" i="1" dirty="0"/>
              <a:t>  Řepiště</a:t>
            </a:r>
            <a:br>
              <a:rPr lang="cs-CZ" sz="2400" i="1" dirty="0"/>
            </a:br>
            <a:r>
              <a:rPr lang="cs-CZ" sz="2400" i="1" dirty="0"/>
              <a:t>- Rozšíření hřbitova a smuteční obřadní síň, ITIOMO/3.5.2/027/IROP/05/0243, </a:t>
            </a:r>
            <a:br>
              <a:rPr lang="cs-CZ" sz="2400" i="1" dirty="0"/>
            </a:br>
            <a:r>
              <a:rPr lang="cs-CZ" sz="2400" i="1" dirty="0"/>
              <a:t>  předkladatel:  Statutární město Ostrava – městský obvod Poruba	</a:t>
            </a:r>
            <a:br>
              <a:rPr lang="cs-CZ" sz="2400" i="1" dirty="0"/>
            </a:br>
            <a:r>
              <a:rPr lang="cs-CZ" sz="2400" i="1" dirty="0"/>
              <a:t>- Zámecký park v Ostravě-Porubě, ITIOMO/3.5.2/027/IROP/05/0247, předkladatel: </a:t>
            </a:r>
            <a:br>
              <a:rPr lang="cs-CZ" sz="2400" i="1" dirty="0"/>
            </a:br>
            <a:r>
              <a:rPr lang="cs-CZ" sz="2400" i="1" dirty="0"/>
              <a:t>  Statutární město Ostrava – městský obvod Poruba</a:t>
            </a:r>
            <a:br>
              <a:rPr lang="cs-CZ" sz="2400" i="1" dirty="0"/>
            </a:br>
            <a:r>
              <a:rPr lang="cs-CZ" sz="2400" b="1" u="sng" dirty="0">
                <a:latin typeface="+mn-lt"/>
              </a:rPr>
              <a:t>přispívají k naplnění integrované strategie Ostravské metropolitní oblasti</a:t>
            </a:r>
            <a:r>
              <a:rPr lang="cs-CZ" sz="2400" b="1" dirty="0">
                <a:latin typeface="+mn-lt"/>
              </a:rPr>
              <a:t> a zároveň ŘV SOMO konstatuje </a:t>
            </a:r>
            <a:r>
              <a:rPr lang="cs-CZ" sz="2400" b="1" u="sng" dirty="0">
                <a:latin typeface="+mn-lt"/>
              </a:rPr>
              <a:t>soulad</a:t>
            </a:r>
            <a:r>
              <a:rPr lang="cs-CZ" sz="2400" b="1" dirty="0">
                <a:latin typeface="+mn-lt"/>
              </a:rPr>
              <a:t> těchto projektových záměrů s integrovanou strategií Ostravské metropolitní oblasti dle předložených projektových záměrů.</a:t>
            </a:r>
            <a:br>
              <a:rPr lang="cs-CZ" sz="2400" dirty="0">
                <a:latin typeface="+mn-lt"/>
              </a:rPr>
            </a:br>
            <a:br>
              <a:rPr lang="cs-CZ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3D316-0123-3BFE-A119-DAD29D00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CEA10124-9AD9-4256-B49D-1413E29D8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45DC3073-91BE-26EF-9A90-AD2D056FC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301B1FB-2B80-D935-476E-B512CFCA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7" y="214712"/>
            <a:ext cx="8712925" cy="7564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A51D40-D1AE-98A2-053A-B655D7A6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70" y="1068252"/>
            <a:ext cx="9931690" cy="368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5" b="1" dirty="0">
                <a:solidFill>
                  <a:srgbClr val="0070C0"/>
                </a:solidFill>
              </a:rPr>
              <a:t>IROP Opatření č. 6 Kulturní památky</a:t>
            </a:r>
          </a:p>
          <a:p>
            <a:pPr marL="0" indent="0">
              <a:buNone/>
            </a:pPr>
            <a:endParaRPr lang="cs-CZ" sz="2805" b="1" dirty="0">
              <a:solidFill>
                <a:srgbClr val="00B050"/>
              </a:solidFill>
            </a:endParaRPr>
          </a:p>
          <a:p>
            <a:pPr lvl="0"/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</a:rPr>
              <a:t>Pokračující obnova bíloveckého zámku „Od hradu k zámku“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cs-CZ" i="1" dirty="0"/>
              <a:t> 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předkladatel: Město Bílovec</a:t>
            </a:r>
          </a:p>
          <a:p>
            <a:pPr marL="0" lvl="0" indent="0"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	Vyjádření: 	</a:t>
            </a:r>
            <a:r>
              <a:rPr lang="cs-CZ" i="1" strike="sngStrike" dirty="0">
                <a:solidFill>
                  <a:schemeClr val="accent1">
                    <a:lumMod val="75000"/>
                  </a:schemeClr>
                </a:solidFill>
              </a:rPr>
              <a:t>37 052 474,03 Kč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40 757 721,43 Kč</a:t>
            </a:r>
            <a:endParaRPr lang="cs-CZ" b="1" i="1" strike="sngStrike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2600" dirty="0"/>
              <a:t>Revitalizace zámku Bílovec - otevření dosud nepřístupných prostor 1. PP (nová expozice, replika dobové kuchyně, sociální zázemí)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9A49D38A-E27E-C782-DDEB-64CD3974C951}"/>
              </a:ext>
            </a:extLst>
          </p:cNvPr>
          <p:cNvSpPr/>
          <p:nvPr/>
        </p:nvSpPr>
        <p:spPr>
          <a:xfrm>
            <a:off x="5246703" y="2938507"/>
            <a:ext cx="718012" cy="333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1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DD4A-785B-2774-C2D9-DF983031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8786A0B9-5EB7-1151-93F1-0C4E3DE83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D6E1CAA-054A-0263-BECE-4777CE355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CE98DF4-F723-6CB3-E851-A9DFE633B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2413AEA-3826-C1D2-85A5-2409C468B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08499"/>
            <a:ext cx="10410629" cy="5260754"/>
          </a:xfrm>
        </p:spPr>
        <p:txBody>
          <a:bodyPr anchor="t">
            <a:noAutofit/>
          </a:bodyPr>
          <a:lstStyle/>
          <a:p>
            <a:pPr algn="l">
              <a:lnSpc>
                <a:spcPts val="3360"/>
              </a:lnSpc>
              <a:spcBef>
                <a:spcPts val="1200"/>
              </a:spcBef>
            </a:pPr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dirty="0">
                <a:latin typeface="+mn-lt"/>
              </a:rPr>
              <a:t>Řídicí výbor SOMO konstatuje, že projektový záměr: </a:t>
            </a:r>
            <a:br>
              <a:rPr lang="cs-CZ" sz="2800" b="1" dirty="0">
                <a:latin typeface="+mn-lt"/>
              </a:rPr>
            </a:br>
            <a:br>
              <a:rPr lang="cs-CZ" sz="2800" b="1" dirty="0">
                <a:latin typeface="+mn-lt"/>
              </a:rPr>
            </a:br>
            <a:r>
              <a:rPr lang="cs-CZ" sz="2800" dirty="0"/>
              <a:t>- </a:t>
            </a:r>
            <a:r>
              <a:rPr lang="cs-CZ" sz="2800" i="1" dirty="0"/>
              <a:t>Pokračující obnova bíloveckého zámku „Od hradu k zámku“, ITIOMO/3.7.1/005/IROP/07/0109; předkladatel: město Bílovec</a:t>
            </a:r>
            <a:br>
              <a:rPr lang="cs-CZ" sz="2800" i="1" dirty="0"/>
            </a:br>
            <a:br>
              <a:rPr lang="cs-CZ" sz="2200" i="1" dirty="0"/>
            </a:br>
            <a:r>
              <a:rPr lang="cs-CZ" sz="2800" b="1" u="sng" dirty="0">
                <a:latin typeface="+mn-lt"/>
              </a:rPr>
              <a:t>přispívá k naplnění integrované strategie Ostravské metropolitní oblasti</a:t>
            </a:r>
            <a:r>
              <a:rPr lang="cs-CZ" sz="2800" b="1" dirty="0">
                <a:latin typeface="+mn-lt"/>
              </a:rPr>
              <a:t> a zároveň ŘV SOMO konstatuje </a:t>
            </a:r>
            <a:r>
              <a:rPr lang="cs-CZ" sz="2800" b="1" u="sng" dirty="0">
                <a:latin typeface="+mn-lt"/>
              </a:rPr>
              <a:t>soulad</a:t>
            </a:r>
            <a:r>
              <a:rPr lang="cs-CZ" sz="2800" b="1" dirty="0">
                <a:latin typeface="+mn-lt"/>
              </a:rPr>
              <a:t> tohoto projektového záměru s integrovanou strategií Ostravské metropolitní oblasti dle předloženého projektového záměru.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5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99E93-4AB1-DAC5-6451-F9C4F392A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67E5D964-B151-B2E9-1666-4305B0511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4B0D5B66-DDB7-E1B1-65D2-C4E10A945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5D61E0C-47C9-CF31-31B7-7BA7FC98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7" y="214712"/>
            <a:ext cx="8712925" cy="7564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4F1158D-2E87-5D0A-A194-1D74B6E6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95" y="1068252"/>
            <a:ext cx="10158268" cy="368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5" b="1" dirty="0">
                <a:solidFill>
                  <a:srgbClr val="0070C0"/>
                </a:solidFill>
              </a:rPr>
              <a:t>IROP Opatření č. 9 Infrastruktura cestovního ruchu</a:t>
            </a:r>
          </a:p>
          <a:p>
            <a:pPr marL="0" indent="0">
              <a:buNone/>
            </a:pPr>
            <a:endParaRPr lang="cs-CZ" sz="2805" b="1" dirty="0">
              <a:solidFill>
                <a:srgbClr val="00B050"/>
              </a:solidFill>
            </a:endParaRPr>
          </a:p>
          <a:p>
            <a:pPr lvl="0"/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</a:rPr>
              <a:t>Turistické Informační Centrum Svinov</a:t>
            </a:r>
            <a:r>
              <a:rPr lang="cs-CZ" sz="2800" i="1" dirty="0">
                <a:solidFill>
                  <a:schemeClr val="accent1">
                    <a:lumMod val="75000"/>
                  </a:schemeClr>
                </a:solidFill>
              </a:rPr>
              <a:t>, předkladatel: Černá louka s.r.o.</a:t>
            </a:r>
            <a:endParaRPr lang="cs-CZ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2600" dirty="0"/>
              <a:t>Obnovení turistického informačního centra na nádraží Ostrava - Svinov </a:t>
            </a:r>
            <a:br>
              <a:rPr lang="cs-CZ" sz="2600" dirty="0"/>
            </a:br>
            <a:r>
              <a:rPr lang="cs-CZ" sz="2600" dirty="0"/>
              <a:t>a jeho modernizace v souladu s jednotným konceptem interiéru </a:t>
            </a:r>
            <a:r>
              <a:rPr lang="cs-CZ" sz="2600" dirty="0" err="1"/>
              <a:t>Technotrasa</a:t>
            </a:r>
            <a:r>
              <a:rPr lang="cs-CZ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3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080F3-96FF-013D-293F-7722570EA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259450A-2568-AA58-604A-C848D4525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69FCE91-817E-B395-9408-A071A1641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6783F38-EE99-F733-1552-B0408F9715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1F74A3B-AA27-5D50-1E74-A4091C19C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08499"/>
            <a:ext cx="10410629" cy="5260754"/>
          </a:xfrm>
        </p:spPr>
        <p:txBody>
          <a:bodyPr anchor="t">
            <a:noAutofit/>
          </a:bodyPr>
          <a:lstStyle/>
          <a:p>
            <a:pPr algn="l">
              <a:lnSpc>
                <a:spcPts val="3360"/>
              </a:lnSpc>
              <a:spcBef>
                <a:spcPts val="1200"/>
              </a:spcBef>
            </a:pPr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dirty="0">
                <a:latin typeface="+mn-lt"/>
              </a:rPr>
              <a:t>Řídicí výbor SOMO konstatuje, že projektový záměr: </a:t>
            </a:r>
            <a:br>
              <a:rPr lang="cs-CZ" sz="2800" b="1" dirty="0">
                <a:latin typeface="+mn-lt"/>
              </a:rPr>
            </a:br>
            <a:br>
              <a:rPr lang="cs-CZ" sz="2800" b="1" dirty="0">
                <a:latin typeface="+mn-lt"/>
              </a:rPr>
            </a:br>
            <a:r>
              <a:rPr lang="cs-CZ" sz="2800" dirty="0"/>
              <a:t>- </a:t>
            </a:r>
            <a:r>
              <a:rPr lang="cs-CZ" sz="2800" i="1" dirty="0"/>
              <a:t>Turistické Informační Centrum Svinov, ITIOMO/3.7.1/036/IROP/07/0287; předkladatel: Černá louka s.r.o.</a:t>
            </a:r>
            <a:br>
              <a:rPr lang="cs-CZ" sz="2200" i="1" dirty="0"/>
            </a:br>
            <a:br>
              <a:rPr lang="cs-CZ" sz="2200" i="1" dirty="0"/>
            </a:br>
            <a:r>
              <a:rPr lang="cs-CZ" sz="2800" b="1" u="sng" dirty="0">
                <a:latin typeface="+mn-lt"/>
              </a:rPr>
              <a:t>přispívá k naplnění integrované strategie Ostravské metropolitní oblasti</a:t>
            </a:r>
            <a:r>
              <a:rPr lang="cs-CZ" sz="2800" b="1" dirty="0">
                <a:latin typeface="+mn-lt"/>
              </a:rPr>
              <a:t> a zároveň ŘV SOMO konstatuje </a:t>
            </a:r>
            <a:r>
              <a:rPr lang="cs-CZ" sz="2800" b="1" u="sng" dirty="0">
                <a:latin typeface="+mn-lt"/>
              </a:rPr>
              <a:t>soulad</a:t>
            </a:r>
            <a:r>
              <a:rPr lang="cs-CZ" sz="2800" b="1" dirty="0">
                <a:latin typeface="+mn-lt"/>
              </a:rPr>
              <a:t> tohoto projektového záměru s integrovanou strategií Ostravské metropolitní oblasti dle předloženého projektového záměru.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8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D7E6D-448A-AEBA-3A90-931EAADE4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E206CE48-73E4-2A3A-73B0-7D9AFA5F1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B127D9A9-4789-8152-0A04-DFF7C6019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2" name="TextovéPole 8">
            <a:extLst>
              <a:ext uri="{FF2B5EF4-FFF2-40B4-BE49-F238E27FC236}">
                <a16:creationId xmlns:a16="http://schemas.microsoft.com/office/drawing/2014/main" id="{79D8ED52-83C0-BECD-DBE8-83B41C95B206}"/>
              </a:ext>
            </a:extLst>
          </p:cNvPr>
          <p:cNvSpPr txBox="1"/>
          <p:nvPr/>
        </p:nvSpPr>
        <p:spPr>
          <a:xfrm>
            <a:off x="195943" y="319596"/>
            <a:ext cx="10395116" cy="501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558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116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675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233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791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349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908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466" algn="l" defTabSz="106911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cap="all" dirty="0">
                <a:ea typeface="+mn-lt"/>
                <a:cs typeface="+mn-lt"/>
              </a:rPr>
              <a:t>Programový rámec IROP – opatření Zelená infrastruktura </a:t>
            </a:r>
          </a:p>
          <a:p>
            <a:pPr marL="342900" indent="-342900">
              <a:spcBef>
                <a:spcPts val="600"/>
              </a:spcBef>
              <a:buFont typeface="Wingdings,Sans-Serif"/>
              <a:buChar char="§"/>
            </a:pPr>
            <a:r>
              <a:rPr lang="cs-CZ" sz="2000" b="1" dirty="0">
                <a:ea typeface="+mn-lt"/>
                <a:cs typeface="+mn-lt"/>
              </a:rPr>
              <a:t>77. výzva IROP </a:t>
            </a:r>
            <a:r>
              <a:rPr lang="cs-CZ" sz="2000" dirty="0">
                <a:ea typeface="+mn-lt"/>
                <a:cs typeface="+mn-lt"/>
              </a:rPr>
              <a:t>– ZELENÁ INFRASTRUKTURA - SC 2.2 (ITI)</a:t>
            </a:r>
          </a:p>
          <a:p>
            <a:pPr marL="877458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ea typeface="+mn-lt"/>
                <a:cs typeface="+mn-lt"/>
              </a:rPr>
              <a:t>příjem žádostí od 05/2023 – 12/2027</a:t>
            </a:r>
          </a:p>
          <a:p>
            <a:pPr marL="342900" indent="-342900">
              <a:buFont typeface="Wingdings,Sans-Serif"/>
              <a:buChar char="§"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Alokace opatření 730 mil. Kč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lt"/>
                <a:cs typeface="Calibri"/>
              </a:rPr>
              <a:t>pro OMO</a:t>
            </a:r>
            <a:endParaRPr lang="cs-CZ" sz="2000" b="1" dirty="0">
              <a:ea typeface="+mn-lt"/>
              <a:cs typeface="+mn-lt"/>
            </a:endParaRPr>
          </a:p>
          <a:p>
            <a:pPr marL="342900" indent="-342900">
              <a:buFont typeface="Wingdings,Sans-Serif"/>
              <a:buChar char="§"/>
            </a:pPr>
            <a:r>
              <a:rPr lang="cs-CZ" sz="2000" b="1" dirty="0">
                <a:ea typeface="+mn-lt"/>
                <a:cs typeface="+mn-lt"/>
              </a:rPr>
              <a:t>32 záměrů  </a:t>
            </a:r>
            <a:r>
              <a:rPr lang="cs-CZ" sz="2000" dirty="0">
                <a:ea typeface="+mn-lt"/>
                <a:cs typeface="+mn-lt"/>
              </a:rPr>
              <a:t>- PR IROP naplněn projekty na 130 %  alokace = </a:t>
            </a:r>
            <a:r>
              <a:rPr lang="cs-CZ" sz="2000" b="1" dirty="0">
                <a:ea typeface="+mn-lt"/>
                <a:cs typeface="+mn-lt"/>
              </a:rPr>
              <a:t>948,4 mil. Kč</a:t>
            </a:r>
          </a:p>
          <a:p>
            <a:pPr>
              <a:spcBef>
                <a:spcPts val="600"/>
              </a:spcBef>
            </a:pPr>
            <a:endParaRPr lang="cs-CZ" sz="2000" i="1" dirty="0">
              <a:ea typeface="+mn-lt"/>
              <a:cs typeface="+mn-lt"/>
            </a:endParaRPr>
          </a:p>
          <a:p>
            <a:r>
              <a:rPr lang="cs-CZ" sz="2000" b="1" cap="all" dirty="0">
                <a:highlight>
                  <a:srgbClr val="C0C0C0"/>
                </a:highlight>
                <a:ea typeface="+mn-lt"/>
                <a:cs typeface="+mn-lt"/>
              </a:rPr>
              <a:t>Aktuální stav opatření – říjen 2025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b="1" dirty="0">
                <a:ea typeface="+mn-lt"/>
                <a:cs typeface="+mn-lt"/>
              </a:rPr>
              <a:t>14 projektů </a:t>
            </a:r>
            <a:r>
              <a:rPr lang="cs-CZ" sz="2000" dirty="0">
                <a:ea typeface="+mn-lt"/>
                <a:cs typeface="+mn-lt"/>
              </a:rPr>
              <a:t>podalo žádost o odstoupení z PR IROP  (alokace  </a:t>
            </a:r>
            <a:r>
              <a:rPr lang="cs-CZ" sz="2000" b="1" dirty="0">
                <a:ea typeface="+mn-lt"/>
                <a:cs typeface="+mn-lt"/>
              </a:rPr>
              <a:t>-336,1 mil. Kč</a:t>
            </a:r>
            <a:r>
              <a:rPr lang="cs-CZ" sz="2000" dirty="0">
                <a:ea typeface="+mn-lt"/>
                <a:cs typeface="+mn-lt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ea typeface="+mn-lt"/>
                <a:cs typeface="+mn-lt"/>
              </a:rPr>
              <a:t>9 projektů </a:t>
            </a:r>
            <a:r>
              <a:rPr lang="cs-CZ" sz="2000" dirty="0">
                <a:ea typeface="+mn-lt"/>
                <a:cs typeface="+mn-lt"/>
              </a:rPr>
              <a:t>v pozitivním stavu v ISKP – 2 finančně ukončeny, 3 projekty s právním aktem, 3 projekty vyhodnoceny, 1 projekt v hodnocení,  </a:t>
            </a:r>
            <a:r>
              <a:rPr lang="cs-CZ" sz="2000" i="1" dirty="0">
                <a:ea typeface="+mn-lt"/>
                <a:cs typeface="+mn-lt"/>
              </a:rPr>
              <a:t>(1  projekt před předložením do ISKP)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ea typeface="+mn-lt"/>
                <a:cs typeface="+mn-lt"/>
              </a:rPr>
              <a:t>žádost o vyjádření ŘV 30.10.2025 </a:t>
            </a:r>
            <a:r>
              <a:rPr lang="cs-CZ" sz="2000" dirty="0">
                <a:ea typeface="+mn-lt"/>
                <a:cs typeface="+mn-lt"/>
              </a:rPr>
              <a:t>– 3 projekty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ea typeface="+mn-lt"/>
                <a:cs typeface="+mn-lt"/>
              </a:rPr>
              <a:t>odstoupení  14 PZ </a:t>
            </a:r>
            <a:r>
              <a:rPr lang="cs-CZ" sz="2000" dirty="0">
                <a:ea typeface="+mn-lt"/>
                <a:cs typeface="+mn-lt"/>
              </a:rPr>
              <a:t>(336,1 mil. Kč) + </a:t>
            </a:r>
            <a:r>
              <a:rPr lang="cs-CZ" sz="2000" b="1" dirty="0">
                <a:ea typeface="+mn-lt"/>
                <a:cs typeface="+mn-lt"/>
              </a:rPr>
              <a:t>úspora vyjádření ŘV/ISKP </a:t>
            </a:r>
            <a:r>
              <a:rPr lang="cs-CZ" sz="2000" dirty="0">
                <a:ea typeface="+mn-lt"/>
                <a:cs typeface="+mn-lt"/>
              </a:rPr>
              <a:t>(88,7 mil. Kč) = </a:t>
            </a:r>
            <a:r>
              <a:rPr lang="cs-CZ" sz="2000" b="1" dirty="0">
                <a:ea typeface="+mn-lt"/>
                <a:cs typeface="+mn-lt"/>
              </a:rPr>
              <a:t>pokles požadavku na alokaci </a:t>
            </a:r>
            <a:r>
              <a:rPr lang="cs-CZ" sz="2000" dirty="0">
                <a:ea typeface="+mn-lt"/>
                <a:cs typeface="+mn-lt"/>
              </a:rPr>
              <a:t>o 424,8 mil. Kč </a:t>
            </a:r>
            <a:r>
              <a:rPr lang="cs-CZ" sz="2000" b="1" dirty="0">
                <a:ea typeface="+mn-lt"/>
                <a:cs typeface="+mn-lt"/>
              </a:rPr>
              <a:t>na 523,6 mil. Kč = 72 % </a:t>
            </a:r>
            <a:r>
              <a:rPr lang="cs-CZ" sz="2000" dirty="0">
                <a:ea typeface="+mn-lt"/>
                <a:cs typeface="+mn-lt"/>
              </a:rPr>
              <a:t>z alokace opatření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ea typeface="+mn-lt"/>
                <a:cs typeface="+mn-lt"/>
              </a:rPr>
              <a:t>disponibilní nevyčerpaná alokace 206,404 mil. Kč </a:t>
            </a:r>
            <a:r>
              <a:rPr lang="cs-CZ" sz="2000" i="1" dirty="0">
                <a:ea typeface="+mn-lt"/>
                <a:cs typeface="+mn-lt"/>
              </a:rPr>
              <a:t>(do 100% alokace opatření) </a:t>
            </a:r>
            <a:r>
              <a:rPr lang="cs-CZ" sz="2000" dirty="0">
                <a:solidFill>
                  <a:srgbClr val="FF0000"/>
                </a:solidFill>
                <a:ea typeface="+mn-lt"/>
                <a:cs typeface="+mn-lt"/>
              </a:rPr>
              <a:t>= </a:t>
            </a:r>
            <a:r>
              <a:rPr lang="cs-CZ" sz="2000" b="1" dirty="0">
                <a:solidFill>
                  <a:srgbClr val="FF0000"/>
                </a:solidFill>
                <a:ea typeface="+mn-lt"/>
                <a:cs typeface="+mn-lt"/>
              </a:rPr>
              <a:t>volná alokace </a:t>
            </a:r>
          </a:p>
          <a:p>
            <a:r>
              <a:rPr lang="cs-CZ" sz="2000" b="1" dirty="0">
                <a:solidFill>
                  <a:srgbClr val="FF0000"/>
                </a:solidFill>
                <a:ea typeface="+mn-lt"/>
                <a:cs typeface="+mn-lt"/>
              </a:rPr>
              <a:t>      pro výzvu nositele ITI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EF1C886D-098D-5131-009A-B1D3337AD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44" y="760888"/>
            <a:ext cx="1655763" cy="17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22D1C-67B0-EB53-F9CA-BAFA78938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30FA079D-BD7C-2619-F298-25F8DA072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B13934E-E288-954B-A29C-D80077E21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7D89CA4-7F2F-E543-E235-69025A8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7" y="214712"/>
            <a:ext cx="8712925" cy="7564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ptos" panose="020B0004020202020204" pitchFamily="34" charset="0"/>
              </a:rPr>
              <a:t>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B2722F-BF09-DCBD-BBF9-1B12207A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70" y="1068252"/>
            <a:ext cx="9931690" cy="3687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5" b="1" dirty="0">
                <a:solidFill>
                  <a:srgbClr val="0070C0"/>
                </a:solidFill>
              </a:rPr>
              <a:t>IROP Opatření č. 11 Infrastruktura pro cyklistickou dopravu</a:t>
            </a:r>
          </a:p>
          <a:p>
            <a:pPr marL="0" indent="0">
              <a:buNone/>
            </a:pPr>
            <a:endParaRPr lang="cs-CZ" sz="2805" b="1" dirty="0">
              <a:solidFill>
                <a:srgbClr val="00B050"/>
              </a:solidFill>
            </a:endParaRPr>
          </a:p>
          <a:p>
            <a:pPr lvl="0"/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Cyklostezka Baška II. etapa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, předkladatel: Obec Baška</a:t>
            </a:r>
            <a:endParaRPr lang="cs-CZ" sz="2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cs-CZ" sz="2600" b="1" i="1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cs-CZ" sz="2600" dirty="0"/>
              <a:t>Vybudování a navázání další etapy cyklostezky v katastru obce Baška na dokončenou etapu č. 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7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6BC55-3BE6-F705-296C-6F77BEFC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E338F822-5152-0A1E-6B7C-47A7876D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9A1C6ABF-A400-8BA1-89ED-6817D9ED4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ED0F288-1A28-2BEA-8F33-219C6CD8AE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FE373C8-3760-2215-F664-742ADF2BA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392706"/>
            <a:ext cx="10410629" cy="5260754"/>
          </a:xfrm>
        </p:spPr>
        <p:txBody>
          <a:bodyPr anchor="t">
            <a:noAutofit/>
          </a:bodyPr>
          <a:lstStyle/>
          <a:p>
            <a:pPr algn="l">
              <a:lnSpc>
                <a:spcPts val="3360"/>
              </a:lnSpc>
              <a:spcBef>
                <a:spcPts val="1200"/>
              </a:spcBef>
            </a:pPr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dirty="0">
                <a:latin typeface="+mn-lt"/>
              </a:rPr>
              <a:t>Řídicí výbor SOMO konstatuje, že projektový záměr: </a:t>
            </a:r>
            <a:br>
              <a:rPr lang="cs-CZ" sz="2800" b="1" dirty="0">
                <a:latin typeface="+mn-lt"/>
              </a:rPr>
            </a:br>
            <a:br>
              <a:rPr lang="cs-CZ" sz="2800" b="1" dirty="0">
                <a:latin typeface="+mn-lt"/>
              </a:rPr>
            </a:br>
            <a:r>
              <a:rPr lang="cs-CZ" sz="2800" dirty="0"/>
              <a:t>- </a:t>
            </a:r>
            <a:r>
              <a:rPr lang="cs-CZ" sz="2800" i="1" dirty="0"/>
              <a:t>Cyklostezka Baška II. etapa, ITIOMO/3.1.1/011IROP/04/0182; předkladatel: Obec Baška</a:t>
            </a:r>
            <a:br>
              <a:rPr lang="cs-CZ" sz="2800" b="1" i="1" dirty="0">
                <a:solidFill>
                  <a:srgbClr val="00B050"/>
                </a:solidFill>
              </a:rPr>
            </a:br>
            <a:br>
              <a:rPr lang="cs-CZ" sz="2200" i="1" dirty="0"/>
            </a:br>
            <a:r>
              <a:rPr lang="cs-CZ" sz="2800" b="1" u="sng" dirty="0">
                <a:latin typeface="+mn-lt"/>
              </a:rPr>
              <a:t>přispívá k naplnění integrované strategie Ostravské metropolitní oblasti</a:t>
            </a:r>
            <a:r>
              <a:rPr lang="cs-CZ" sz="2800" b="1" dirty="0">
                <a:latin typeface="+mn-lt"/>
              </a:rPr>
              <a:t> a zároveň ŘV SOMO konstatuje </a:t>
            </a:r>
            <a:r>
              <a:rPr lang="cs-CZ" sz="2800" b="1" u="sng" dirty="0">
                <a:latin typeface="+mn-lt"/>
              </a:rPr>
              <a:t>soulad</a:t>
            </a:r>
            <a:r>
              <a:rPr lang="cs-CZ" sz="2800" b="1" dirty="0">
                <a:latin typeface="+mn-lt"/>
              </a:rPr>
              <a:t> tohoto projektového záměru s integrovanou strategií Ostravské metropolitní oblasti dle předloženého projektového záměru.</a:t>
            </a:r>
            <a:br>
              <a:rPr lang="cs-CZ" sz="2800" dirty="0">
                <a:latin typeface="+mn-lt"/>
              </a:rPr>
            </a:br>
            <a:br>
              <a:rPr lang="cs-CZ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3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6241A-E803-DEFB-B488-754AEE646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67DE66-D150-9B3A-D066-72AD93AA7C05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F81DD66A-A993-E1BB-E818-6F14B7A86F52}"/>
              </a:ext>
            </a:extLst>
          </p:cNvPr>
          <p:cNvSpPr txBox="1"/>
          <p:nvPr/>
        </p:nvSpPr>
        <p:spPr>
          <a:xfrm>
            <a:off x="357449" y="965137"/>
            <a:ext cx="99785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4600" dirty="0">
                <a:solidFill>
                  <a:srgbClr val="001489"/>
                </a:solidFill>
              </a:rPr>
              <a:t>Bod 10</a:t>
            </a:r>
          </a:p>
          <a:p>
            <a:pPr lvl="0" algn="ctr"/>
            <a:r>
              <a:rPr lang="cs-CZ" sz="4800" b="1" dirty="0">
                <a:solidFill>
                  <a:srgbClr val="001489"/>
                </a:solidFill>
              </a:rPr>
              <a:t>Žádosti o změnu integrovaných projektů</a:t>
            </a:r>
            <a:endParaRPr lang="cs-CZ" sz="46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11BA1747-5A1D-A995-0E83-E6C5083EA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0FE786-3294-7D58-8E97-87F86AAF6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BD1F5-662A-02C9-4003-B233A6B4D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8FCC0-DB2D-B1BB-D082-E6787285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427"/>
            <a:ext cx="10766323" cy="1001977"/>
          </a:xfrm>
        </p:spPr>
        <p:txBody>
          <a:bodyPr>
            <a:noAutofit/>
          </a:bodyPr>
          <a:lstStyle/>
          <a:p>
            <a:pPr algn="ctr"/>
            <a:r>
              <a:rPr lang="cs-CZ" sz="3500" b="1" dirty="0">
                <a:solidFill>
                  <a:srgbClr val="001489"/>
                </a:solidFill>
                <a:latin typeface="Aptos" panose="020B0004020202020204" pitchFamily="34" charset="0"/>
              </a:rPr>
              <a:t>Žádosti o změnu integrovaného projektu</a:t>
            </a:r>
            <a:br>
              <a:rPr lang="cs-CZ" sz="4400" dirty="0">
                <a:solidFill>
                  <a:srgbClr val="001489"/>
                </a:solidFill>
              </a:rPr>
            </a:br>
            <a:r>
              <a:rPr lang="cs-CZ" sz="3200" i="1" dirty="0">
                <a:solidFill>
                  <a:srgbClr val="001489"/>
                </a:solidFill>
                <a:latin typeface="Aptos" panose="020B0004020202020204" pitchFamily="34" charset="0"/>
              </a:rPr>
              <a:t>- </a:t>
            </a:r>
            <a:r>
              <a:rPr lang="cs-CZ" sz="3200" dirty="0">
                <a:solidFill>
                  <a:srgbClr val="001489"/>
                </a:solidFill>
                <a:latin typeface="Aptos" panose="020B0004020202020204" pitchFamily="34" charset="0"/>
              </a:rPr>
              <a:t>dotčená opatření programového rámce IROP</a:t>
            </a:r>
            <a:endParaRPr lang="cs-CZ" sz="3500" dirty="0">
              <a:solidFill>
                <a:srgbClr val="001489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966BAD7-4D63-59F6-9B75-F2482F835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108119"/>
              </p:ext>
            </p:extLst>
          </p:nvPr>
        </p:nvGraphicFramePr>
        <p:xfrm>
          <a:off x="534035" y="1022349"/>
          <a:ext cx="9623425" cy="396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Skupina 2">
            <a:extLst>
              <a:ext uri="{FF2B5EF4-FFF2-40B4-BE49-F238E27FC236}">
                <a16:creationId xmlns:a16="http://schemas.microsoft.com/office/drawing/2014/main" id="{CFC31D9A-1FD4-D257-594D-D8DD6C82A1BB}"/>
              </a:ext>
            </a:extLst>
          </p:cNvPr>
          <p:cNvGrpSpPr/>
          <p:nvPr/>
        </p:nvGrpSpPr>
        <p:grpSpPr>
          <a:xfrm>
            <a:off x="5168685" y="5068297"/>
            <a:ext cx="5201055" cy="345155"/>
            <a:chOff x="7839238" y="2695940"/>
            <a:chExt cx="1780897" cy="1068538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D12BABD6-65B8-4910-5739-5035864E8242}"/>
                </a:ext>
              </a:extLst>
            </p:cNvPr>
            <p:cNvSpPr/>
            <p:nvPr/>
          </p:nvSpPr>
          <p:spPr>
            <a:xfrm>
              <a:off x="7839238" y="2695940"/>
              <a:ext cx="1780897" cy="10685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4E5A556-7736-923F-7ACF-40D66A55AEBD}"/>
                </a:ext>
              </a:extLst>
            </p:cNvPr>
            <p:cNvSpPr txBox="1"/>
            <p:nvPr/>
          </p:nvSpPr>
          <p:spPr>
            <a:xfrm>
              <a:off x="7839238" y="2695940"/>
              <a:ext cx="1780897" cy="1068538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Na tomto (</a:t>
              </a:r>
              <a:r>
                <a:rPr lang="cs-CZ" sz="1600" dirty="0"/>
                <a:t>28</a:t>
              </a:r>
              <a:r>
                <a:rPr lang="cs-CZ" sz="1600" kern="1200" dirty="0"/>
                <a:t>.) ŘV řešená opatření PR IROP</a:t>
              </a:r>
            </a:p>
          </p:txBody>
        </p:sp>
      </p:grpSp>
      <p:pic>
        <p:nvPicPr>
          <p:cNvPr id="11" name="Obrázek 10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F9EE6F65-5164-7495-79A8-70A8C0D320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6" y="5531132"/>
            <a:ext cx="3076717" cy="3897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34FB3D-CBEB-F8F9-1CE9-54B689BE1A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8CE6-1BA7-35CC-BF02-21E615F4E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96C95D1C-F2E6-ED47-C417-6B29BE106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8EB811D-BE6B-756C-5E43-4D89E46B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02CBC69-031A-AEEB-97BC-9CA9647B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59" y="409444"/>
            <a:ext cx="8712925" cy="756450"/>
          </a:xfrm>
        </p:spPr>
        <p:txBody>
          <a:bodyPr>
            <a:noAutofit/>
          </a:bodyPr>
          <a:lstStyle/>
          <a:p>
            <a:pPr algn="ctr" defTabSz="801563">
              <a:lnSpc>
                <a:spcPct val="90000"/>
              </a:lnSpc>
            </a:pPr>
            <a:r>
              <a:rPr lang="cs-CZ" sz="3500" b="1" dirty="0">
                <a:solidFill>
                  <a:srgbClr val="001489"/>
                </a:solidFill>
                <a:latin typeface="Aptos" panose="020B0004020202020204" pitchFamily="34" charset="0"/>
              </a:rPr>
              <a:t>Změna 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C01AED-B3EA-814A-C6F4-18864A1A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418814"/>
            <a:ext cx="9939058" cy="3687729"/>
          </a:xfrm>
        </p:spPr>
        <p:txBody>
          <a:bodyPr>
            <a:normAutofit/>
          </a:bodyPr>
          <a:lstStyle/>
          <a:p>
            <a:r>
              <a:rPr lang="cs-CZ" sz="2400" b="1" i="1" dirty="0">
                <a:solidFill>
                  <a:srgbClr val="001489"/>
                </a:solidFill>
              </a:rPr>
              <a:t>„Výstavba nové Mateřské školy v lokalitě Ludgeřovice - Rybníky“, ITIOMO/1.1.1/001/IROP/03/0147, předkladatel: obec Ludgeřovice</a:t>
            </a:r>
            <a:r>
              <a:rPr lang="cs-CZ" b="1" i="1" dirty="0">
                <a:solidFill>
                  <a:srgbClr val="001489"/>
                </a:solidFill>
              </a:rPr>
              <a:t>	</a:t>
            </a:r>
            <a:endParaRPr lang="cs-CZ" b="1" dirty="0">
              <a:solidFill>
                <a:srgbClr val="001489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3B5BB71-15A3-3605-EF26-BA7F3DA4B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44507"/>
              </p:ext>
            </p:extLst>
          </p:nvPr>
        </p:nvGraphicFramePr>
        <p:xfrm>
          <a:off x="497150" y="2654423"/>
          <a:ext cx="9699101" cy="20709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11099">
                  <a:extLst>
                    <a:ext uri="{9D8B030D-6E8A-4147-A177-3AD203B41FA5}">
                      <a16:colId xmlns:a16="http://schemas.microsoft.com/office/drawing/2014/main" val="949988251"/>
                    </a:ext>
                  </a:extLst>
                </a:gridCol>
                <a:gridCol w="2664485">
                  <a:extLst>
                    <a:ext uri="{9D8B030D-6E8A-4147-A177-3AD203B41FA5}">
                      <a16:colId xmlns:a16="http://schemas.microsoft.com/office/drawing/2014/main" val="1088329680"/>
                    </a:ext>
                  </a:extLst>
                </a:gridCol>
                <a:gridCol w="2923517">
                  <a:extLst>
                    <a:ext uri="{9D8B030D-6E8A-4147-A177-3AD203B41FA5}">
                      <a16:colId xmlns:a16="http://schemas.microsoft.com/office/drawing/2014/main" val="3720715612"/>
                    </a:ext>
                  </a:extLst>
                </a:gridCol>
              </a:tblGrid>
              <a:tr h="4764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Původní stav: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Schválená změna: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672583"/>
                  </a:ext>
                </a:extLst>
              </a:tr>
              <a:tr h="55555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2000" dirty="0">
                          <a:effectLst/>
                        </a:rPr>
                        <a:t>Změna indikátoru 509 011 - Navýšení kapacity předškolního vzdělávání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400" dirty="0">
                          <a:effectLst/>
                        </a:rPr>
                        <a:t>48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400" dirty="0">
                          <a:effectLst/>
                        </a:rPr>
                        <a:t>24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968764"/>
                  </a:ext>
                </a:extLst>
              </a:tr>
              <a:tr h="98496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2000" dirty="0">
                          <a:effectLst/>
                        </a:rPr>
                        <a:t>Doplnění indikátoru 509 001 - Modernizovaná či rekonstruovaná kapacita předškolního vzdělávání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cs-CZ" sz="2400" dirty="0">
                          <a:effectLst/>
                        </a:rPr>
                        <a:t>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cs-CZ" sz="2400" dirty="0">
                          <a:effectLst/>
                        </a:rPr>
                        <a:t>24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57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8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FBBED-CAC7-4919-7528-79D44B2C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FC10CE-BA27-4E99-05FC-339307DB85BB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A70EB61D-24D2-182E-04E8-A0F4AC772E16}"/>
              </a:ext>
            </a:extLst>
          </p:cNvPr>
          <p:cNvSpPr txBox="1"/>
          <p:nvPr/>
        </p:nvSpPr>
        <p:spPr>
          <a:xfrm>
            <a:off x="357449" y="965137"/>
            <a:ext cx="99785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1489"/>
                </a:solidFill>
              </a:rPr>
              <a:t>Návrh usnesení</a:t>
            </a:r>
          </a:p>
          <a:p>
            <a:pPr lvl="0"/>
            <a:endParaRPr lang="cs-CZ" sz="2800" b="1" dirty="0"/>
          </a:p>
          <a:p>
            <a:pPr lvl="0"/>
            <a:r>
              <a:rPr lang="cs-CZ" sz="2800" b="1" i="1" dirty="0">
                <a:solidFill>
                  <a:srgbClr val="001489"/>
                </a:solidFill>
              </a:rPr>
              <a:t>Řídicí výbor ITI </a:t>
            </a:r>
            <a:r>
              <a:rPr lang="cs-CZ" sz="2800" b="1" i="1" u="sng" dirty="0">
                <a:solidFill>
                  <a:srgbClr val="001489"/>
                </a:solidFill>
              </a:rPr>
              <a:t>souhlasí s níže uvedenými parametry podstatné změny projektu</a:t>
            </a:r>
            <a:r>
              <a:rPr lang="cs-CZ" sz="2800" b="1" i="1" dirty="0">
                <a:solidFill>
                  <a:srgbClr val="001489"/>
                </a:solidFill>
              </a:rPr>
              <a:t> </a:t>
            </a:r>
            <a:br>
              <a:rPr lang="cs-CZ" sz="2800" b="1" i="1" dirty="0">
                <a:solidFill>
                  <a:srgbClr val="001489"/>
                </a:solidFill>
              </a:rPr>
            </a:br>
            <a:br>
              <a:rPr lang="cs-CZ" sz="2800" b="1" i="1" dirty="0">
                <a:solidFill>
                  <a:srgbClr val="001489"/>
                </a:solidFill>
              </a:rPr>
            </a:br>
            <a:r>
              <a:rPr lang="cs-CZ" sz="2800" i="1" dirty="0">
                <a:solidFill>
                  <a:srgbClr val="001489"/>
                </a:solidFill>
              </a:rPr>
              <a:t>-</a:t>
            </a:r>
            <a:r>
              <a:rPr lang="cs-CZ" sz="2800" b="1" i="1" dirty="0">
                <a:solidFill>
                  <a:srgbClr val="001489"/>
                </a:solidFill>
              </a:rPr>
              <a:t> </a:t>
            </a:r>
            <a:r>
              <a:rPr lang="cs-CZ" sz="2800" i="1" dirty="0">
                <a:solidFill>
                  <a:srgbClr val="001489"/>
                </a:solidFill>
              </a:rPr>
              <a:t>„Výstavba nové Mateřské školy v lokalitě Ludgeřovice - Rybníky“, ITIOMO/1.1.1/001/IROP/03/0147, předkladatel: obec Ludgeřovice,</a:t>
            </a:r>
            <a:r>
              <a:rPr lang="cs-CZ" sz="2800" dirty="0">
                <a:solidFill>
                  <a:srgbClr val="001489"/>
                </a:solidFill>
              </a:rPr>
              <a:t> </a:t>
            </a:r>
            <a:br>
              <a:rPr lang="cs-CZ" sz="2800" dirty="0">
                <a:solidFill>
                  <a:srgbClr val="001489"/>
                </a:solidFill>
              </a:rPr>
            </a:br>
            <a:br>
              <a:rPr lang="cs-CZ" sz="2800" b="1" i="1" dirty="0">
                <a:solidFill>
                  <a:srgbClr val="001489"/>
                </a:solidFill>
              </a:rPr>
            </a:br>
            <a:r>
              <a:rPr lang="cs-CZ" sz="2800" b="1" i="1" dirty="0">
                <a:solidFill>
                  <a:srgbClr val="001489"/>
                </a:solidFill>
              </a:rPr>
              <a:t>dle předložené žádosti.</a:t>
            </a:r>
            <a:br>
              <a:rPr lang="cs-CZ" sz="2800" dirty="0">
                <a:solidFill>
                  <a:srgbClr val="001489"/>
                </a:solidFill>
              </a:rPr>
            </a:br>
            <a:endParaRPr lang="cs-CZ" sz="28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5828D307-EA30-6FE6-B115-DEE64686F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83B83F-F511-6172-66EA-52D1F723A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6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E2FD9-9D57-C7D7-964B-C470119C5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F2525DF7-0743-CF20-933C-2AB2CAEA9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1A2E984-18E4-4A4C-D0E6-1122379DC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8F651B90-5EA7-1396-94B9-C83A977A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59" y="409444"/>
            <a:ext cx="8712925" cy="756450"/>
          </a:xfrm>
        </p:spPr>
        <p:txBody>
          <a:bodyPr>
            <a:noAutofit/>
          </a:bodyPr>
          <a:lstStyle/>
          <a:p>
            <a:pPr algn="ctr" defTabSz="801563">
              <a:lnSpc>
                <a:spcPct val="90000"/>
              </a:lnSpc>
            </a:pPr>
            <a:r>
              <a:rPr lang="cs-CZ" sz="3500" b="1" dirty="0">
                <a:solidFill>
                  <a:srgbClr val="001489"/>
                </a:solidFill>
                <a:latin typeface="Aptos" panose="020B0004020202020204" pitchFamily="34" charset="0"/>
              </a:rPr>
              <a:t>Změna 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2AE958-867B-BA66-C6BD-F3B9377B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418814"/>
            <a:ext cx="9939058" cy="3687729"/>
          </a:xfrm>
        </p:spPr>
        <p:txBody>
          <a:bodyPr>
            <a:normAutofit/>
          </a:bodyPr>
          <a:lstStyle/>
          <a:p>
            <a:r>
              <a:rPr lang="cs-CZ" sz="2400" b="1" i="1" dirty="0"/>
              <a:t>„</a:t>
            </a:r>
            <a:r>
              <a:rPr lang="cs-CZ" sz="2400" b="1" i="1" dirty="0">
                <a:solidFill>
                  <a:srgbClr val="001489"/>
                </a:solidFill>
              </a:rPr>
              <a:t>Virtuální realita ZŠ Komenského Bílovec“, ITIOMO/1.1.1/002/IROP/03/0209, předkladatel: město Bílovec</a:t>
            </a:r>
            <a:r>
              <a:rPr lang="cs-CZ" b="1" i="1" dirty="0">
                <a:solidFill>
                  <a:schemeClr val="accent1"/>
                </a:solidFill>
              </a:rPr>
              <a:t>	</a:t>
            </a:r>
            <a:endParaRPr lang="cs-CZ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5B76A5B-E638-1887-1B59-A04D1AC52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62175"/>
              </p:ext>
            </p:extLst>
          </p:nvPr>
        </p:nvGraphicFramePr>
        <p:xfrm>
          <a:off x="497150" y="2547891"/>
          <a:ext cx="9699101" cy="205396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11099">
                  <a:extLst>
                    <a:ext uri="{9D8B030D-6E8A-4147-A177-3AD203B41FA5}">
                      <a16:colId xmlns:a16="http://schemas.microsoft.com/office/drawing/2014/main" val="949988251"/>
                    </a:ext>
                  </a:extLst>
                </a:gridCol>
                <a:gridCol w="2664485">
                  <a:extLst>
                    <a:ext uri="{9D8B030D-6E8A-4147-A177-3AD203B41FA5}">
                      <a16:colId xmlns:a16="http://schemas.microsoft.com/office/drawing/2014/main" val="1088329680"/>
                    </a:ext>
                  </a:extLst>
                </a:gridCol>
                <a:gridCol w="2923517">
                  <a:extLst>
                    <a:ext uri="{9D8B030D-6E8A-4147-A177-3AD203B41FA5}">
                      <a16:colId xmlns:a16="http://schemas.microsoft.com/office/drawing/2014/main" val="3720715612"/>
                    </a:ext>
                  </a:extLst>
                </a:gridCol>
              </a:tblGrid>
              <a:tr h="50496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Původní stav: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Schválená změna: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672583"/>
                  </a:ext>
                </a:extLst>
              </a:tr>
              <a:tr h="50496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2000" dirty="0">
                          <a:effectLst/>
                        </a:rPr>
                        <a:t>Ukončení realizace projektu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31. 3. 2026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31. 12. 2026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968764"/>
                  </a:ext>
                </a:extLst>
              </a:tr>
              <a:tr h="10440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2000" dirty="0">
                          <a:effectLst/>
                        </a:rPr>
                        <a:t>Změna finančního plánu v jednotlivých letech (spolufinancování EU v Kč)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2026: 5 423 059,28 Kč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2027: 5 423 059,28 Kč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57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6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B43F2-1855-19BF-3028-744DDD70C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653DAD-0A53-5827-C4A8-D68CA411671B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D788B9AE-AC17-4C67-3CAE-0851CBC80227}"/>
              </a:ext>
            </a:extLst>
          </p:cNvPr>
          <p:cNvSpPr txBox="1"/>
          <p:nvPr/>
        </p:nvSpPr>
        <p:spPr>
          <a:xfrm>
            <a:off x="357449" y="965137"/>
            <a:ext cx="99785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1489"/>
                </a:solidFill>
              </a:rPr>
              <a:t>Návrh usnesení</a:t>
            </a:r>
          </a:p>
          <a:p>
            <a:pPr lvl="0"/>
            <a:endParaRPr lang="cs-CZ" sz="2800" b="1" dirty="0"/>
          </a:p>
          <a:p>
            <a:pPr lvl="0"/>
            <a:r>
              <a:rPr lang="cs-CZ" sz="2800" b="1" i="1" dirty="0">
                <a:solidFill>
                  <a:srgbClr val="001489"/>
                </a:solidFill>
              </a:rPr>
              <a:t>Řídicí výbor ITI </a:t>
            </a:r>
            <a:r>
              <a:rPr lang="cs-CZ" sz="2800" b="1" i="1" u="sng" dirty="0">
                <a:solidFill>
                  <a:srgbClr val="001489"/>
                </a:solidFill>
              </a:rPr>
              <a:t>souhlasí s níže uvedenými parametry podstatné změny projektu</a:t>
            </a:r>
            <a:r>
              <a:rPr lang="cs-CZ" sz="2800" b="1" i="1" dirty="0">
                <a:solidFill>
                  <a:srgbClr val="001489"/>
                </a:solidFill>
              </a:rPr>
              <a:t> </a:t>
            </a:r>
            <a:br>
              <a:rPr lang="cs-CZ" sz="2800" b="1" i="1" dirty="0">
                <a:solidFill>
                  <a:srgbClr val="001489"/>
                </a:solidFill>
              </a:rPr>
            </a:br>
            <a:br>
              <a:rPr lang="cs-CZ" sz="2800" b="1" i="1" dirty="0">
                <a:solidFill>
                  <a:srgbClr val="001489"/>
                </a:solidFill>
              </a:rPr>
            </a:br>
            <a:r>
              <a:rPr lang="cs-CZ" sz="2800" i="1" dirty="0">
                <a:solidFill>
                  <a:srgbClr val="001489"/>
                </a:solidFill>
              </a:rPr>
              <a:t>-</a:t>
            </a:r>
            <a:r>
              <a:rPr lang="cs-CZ" sz="2800" b="1" i="1" dirty="0">
                <a:solidFill>
                  <a:srgbClr val="001489"/>
                </a:solidFill>
              </a:rPr>
              <a:t> </a:t>
            </a:r>
            <a:r>
              <a:rPr lang="cs-CZ" sz="2800" i="1" dirty="0">
                <a:solidFill>
                  <a:srgbClr val="001489"/>
                </a:solidFill>
              </a:rPr>
              <a:t>„Virtuální realita ZŠ Komenského Bílovec“, ITIOMO/1.1.1/002/IROP/03/0209, předkladatel: město Bílovec,</a:t>
            </a:r>
            <a:r>
              <a:rPr lang="cs-CZ" sz="2800" dirty="0">
                <a:solidFill>
                  <a:srgbClr val="001489"/>
                </a:solidFill>
              </a:rPr>
              <a:t> </a:t>
            </a:r>
            <a:br>
              <a:rPr lang="cs-CZ" sz="2800" dirty="0"/>
            </a:br>
            <a:br>
              <a:rPr lang="cs-CZ" sz="2800" b="1" i="1" dirty="0">
                <a:solidFill>
                  <a:srgbClr val="001489"/>
                </a:solidFill>
              </a:rPr>
            </a:br>
            <a:r>
              <a:rPr lang="cs-CZ" sz="2800" b="1" i="1" dirty="0">
                <a:solidFill>
                  <a:srgbClr val="001489"/>
                </a:solidFill>
              </a:rPr>
              <a:t>dle předložené žádosti.</a:t>
            </a:r>
            <a:br>
              <a:rPr lang="cs-CZ" sz="2800" dirty="0">
                <a:solidFill>
                  <a:srgbClr val="001489"/>
                </a:solidFill>
              </a:rPr>
            </a:br>
            <a:endParaRPr lang="cs-CZ" sz="28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82DA34DC-2B02-31EB-981A-92A123CD7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73A118-F008-5876-E681-DA4EC1371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984EE-9DB7-C270-8A3B-72D6BACC3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749BA57F-1954-85BE-426E-2A0915568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2496CC01-142A-BE22-211D-F8FA38667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CB8C327-3021-360C-6BCE-44719B32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59" y="409444"/>
            <a:ext cx="8712925" cy="756450"/>
          </a:xfrm>
        </p:spPr>
        <p:txBody>
          <a:bodyPr>
            <a:noAutofit/>
          </a:bodyPr>
          <a:lstStyle/>
          <a:p>
            <a:pPr algn="ctr" defTabSz="801563">
              <a:lnSpc>
                <a:spcPct val="90000"/>
              </a:lnSpc>
            </a:pPr>
            <a:r>
              <a:rPr lang="cs-CZ" sz="3500" b="1" dirty="0">
                <a:solidFill>
                  <a:srgbClr val="001489"/>
                </a:solidFill>
                <a:latin typeface="Aptos" panose="020B0004020202020204" pitchFamily="34" charset="0"/>
              </a:rPr>
              <a:t>Změna 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2C97156-D196-90F3-A73E-6C3CBFF7A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418814"/>
            <a:ext cx="9939058" cy="3687729"/>
          </a:xfrm>
        </p:spPr>
        <p:txBody>
          <a:bodyPr>
            <a:normAutofit/>
          </a:bodyPr>
          <a:lstStyle/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sz="2400" b="1" i="1" dirty="0">
                <a:solidFill>
                  <a:srgbClr val="001489"/>
                </a:solidFill>
              </a:rPr>
              <a:t>„DOSTUPNĚ! Rekonstrukce objektu pro podporu rozvoje komunitních sociálních služeb“, ITIOMO/3.8.1/004/IROP/08/0216, předkladatel: Slezská diakonie</a:t>
            </a:r>
            <a:r>
              <a:rPr lang="cs-CZ" b="1" i="1" dirty="0">
                <a:solidFill>
                  <a:schemeClr val="accent1"/>
                </a:solidFill>
              </a:rPr>
              <a:t>	</a:t>
            </a:r>
            <a:endParaRPr lang="cs-CZ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D54FEC6-85E5-F61D-F466-6C3ED0A68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938331"/>
              </p:ext>
            </p:extLst>
          </p:nvPr>
        </p:nvGraphicFramePr>
        <p:xfrm>
          <a:off x="408373" y="2583402"/>
          <a:ext cx="9787877" cy="20184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48728">
                  <a:extLst>
                    <a:ext uri="{9D8B030D-6E8A-4147-A177-3AD203B41FA5}">
                      <a16:colId xmlns:a16="http://schemas.microsoft.com/office/drawing/2014/main" val="949988251"/>
                    </a:ext>
                  </a:extLst>
                </a:gridCol>
                <a:gridCol w="2688873">
                  <a:extLst>
                    <a:ext uri="{9D8B030D-6E8A-4147-A177-3AD203B41FA5}">
                      <a16:colId xmlns:a16="http://schemas.microsoft.com/office/drawing/2014/main" val="1088329680"/>
                    </a:ext>
                  </a:extLst>
                </a:gridCol>
                <a:gridCol w="2950276">
                  <a:extLst>
                    <a:ext uri="{9D8B030D-6E8A-4147-A177-3AD203B41FA5}">
                      <a16:colId xmlns:a16="http://schemas.microsoft.com/office/drawing/2014/main" val="3720715612"/>
                    </a:ext>
                  </a:extLst>
                </a:gridCol>
              </a:tblGrid>
              <a:tr h="49623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Původní stav: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Schválená změna: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672583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2000" dirty="0">
                          <a:effectLst/>
                        </a:rPr>
                        <a:t>Ukončení realizace projektu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31.3.2027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30. 11.2027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968764"/>
                  </a:ext>
                </a:extLst>
              </a:tr>
              <a:tr h="102597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2000" dirty="0">
                          <a:effectLst/>
                        </a:rPr>
                        <a:t>Změna finančního plánu v jednotlivých letech (spolufinancování EU v Kč)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2026: 14 486 379,88 Kč</a:t>
                      </a:r>
                    </a:p>
                    <a:p>
                      <a:pPr algn="ctr">
                        <a:lnSpc>
                          <a:spcPts val="216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2027: 14 486 379,88 Kč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069116" rtl="0" eaLnBrk="1" latinLnBrk="0" hangingPunct="1">
                        <a:buNone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2026: 7 243 189,92 Kč</a:t>
                      </a:r>
                    </a:p>
                    <a:p>
                      <a:pPr marL="0" algn="ctr" defTabSz="1069116" rtl="0" eaLnBrk="1" latinLnBrk="0" hangingPunct="1">
                        <a:buNone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2027: 14 486 379,90 Kč </a:t>
                      </a:r>
                    </a:p>
                    <a:p>
                      <a:pPr marL="0" algn="ctr" defTabSz="1069116" rtl="0" eaLnBrk="1" latinLnBrk="0" hangingPunct="1">
                        <a:buNone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2028: 7 243 189,94 Kč 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57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6B8CA-782C-CA24-7433-1BAB2020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8AF02A-764B-4130-88F4-80CB24DC7D5A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92EB6115-0AA3-4F30-1058-D1E0AE1D6AE4}"/>
              </a:ext>
            </a:extLst>
          </p:cNvPr>
          <p:cNvSpPr txBox="1"/>
          <p:nvPr/>
        </p:nvSpPr>
        <p:spPr>
          <a:xfrm>
            <a:off x="357449" y="456370"/>
            <a:ext cx="99785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1489"/>
                </a:solidFill>
              </a:rPr>
              <a:t>Návrh usnesení</a:t>
            </a:r>
          </a:p>
          <a:p>
            <a:pPr lvl="0"/>
            <a:endParaRPr lang="cs-CZ" sz="2800" b="1" dirty="0"/>
          </a:p>
          <a:p>
            <a:pPr lvl="0"/>
            <a:r>
              <a:rPr lang="cs-CZ" sz="2800" b="1" i="1" dirty="0">
                <a:solidFill>
                  <a:srgbClr val="001489"/>
                </a:solidFill>
              </a:rPr>
              <a:t>Řídicí výbor ITI </a:t>
            </a:r>
            <a:r>
              <a:rPr lang="cs-CZ" sz="2800" b="1" i="1" u="sng" dirty="0">
                <a:solidFill>
                  <a:srgbClr val="001489"/>
                </a:solidFill>
              </a:rPr>
              <a:t>souhlasí s níže uvedenými parametry podstatné změny projektu</a:t>
            </a:r>
            <a:r>
              <a:rPr lang="cs-CZ" sz="2800" b="1" i="1" dirty="0">
                <a:solidFill>
                  <a:srgbClr val="001489"/>
                </a:solidFill>
              </a:rPr>
              <a:t> </a:t>
            </a:r>
            <a:br>
              <a:rPr lang="cs-CZ" sz="2800" b="1" i="1" dirty="0">
                <a:solidFill>
                  <a:srgbClr val="001489"/>
                </a:solidFill>
              </a:rPr>
            </a:br>
            <a:br>
              <a:rPr lang="cs-CZ" sz="2800" b="1" i="1" dirty="0">
                <a:solidFill>
                  <a:srgbClr val="001489"/>
                </a:solidFill>
              </a:rPr>
            </a:br>
            <a:r>
              <a:rPr lang="cs-CZ" sz="2800" i="1" dirty="0">
                <a:solidFill>
                  <a:srgbClr val="001489"/>
                </a:solidFill>
              </a:rPr>
              <a:t>-</a:t>
            </a:r>
            <a:r>
              <a:rPr lang="cs-CZ" sz="2800" b="1" i="1" dirty="0">
                <a:solidFill>
                  <a:srgbClr val="001489"/>
                </a:solidFill>
              </a:rPr>
              <a:t> </a:t>
            </a:r>
            <a:r>
              <a:rPr lang="cs-CZ" sz="2800" i="1" dirty="0">
                <a:solidFill>
                  <a:srgbClr val="001489"/>
                </a:solidFill>
              </a:rPr>
              <a:t>„DOSTUPNĚ! Rekonstrukce objektu pro podporu rozvoje komunitních sociálních služeb“, ITIOMO/3.8.1/004/IROP/08/0216, předkladatel: Slezská diakonie,</a:t>
            </a:r>
            <a:r>
              <a:rPr lang="cs-CZ" sz="2800" dirty="0">
                <a:solidFill>
                  <a:srgbClr val="001489"/>
                </a:solidFill>
              </a:rPr>
              <a:t> </a:t>
            </a:r>
            <a:br>
              <a:rPr lang="cs-CZ" sz="2800" dirty="0">
                <a:solidFill>
                  <a:srgbClr val="001489"/>
                </a:solidFill>
              </a:rPr>
            </a:br>
            <a:br>
              <a:rPr lang="cs-CZ" sz="2800" b="1" i="1" dirty="0"/>
            </a:br>
            <a:r>
              <a:rPr lang="cs-CZ" sz="2800" b="1" i="1" dirty="0">
                <a:solidFill>
                  <a:srgbClr val="001489"/>
                </a:solidFill>
              </a:rPr>
              <a:t>dle předložené žádosti.</a:t>
            </a:r>
            <a:br>
              <a:rPr lang="cs-CZ" sz="2800" dirty="0">
                <a:solidFill>
                  <a:srgbClr val="001489"/>
                </a:solidFill>
              </a:rPr>
            </a:br>
            <a:endParaRPr lang="cs-CZ" sz="28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EE93842C-2B0A-06C8-0631-B83BAECB0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F025563-93B8-15F4-2CCB-A0C369284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7CAAA-20DC-A5AB-0FF6-EF9869D17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B93FA24-CBD1-B7CC-CB24-0456172E6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036299"/>
              </p:ext>
            </p:extLst>
          </p:nvPr>
        </p:nvGraphicFramePr>
        <p:xfrm>
          <a:off x="0" y="-1"/>
          <a:ext cx="10693399" cy="6011870"/>
        </p:xfrm>
        <a:graphic>
          <a:graphicData uri="http://schemas.openxmlformats.org/drawingml/2006/table">
            <a:tbl>
              <a:tblPr/>
              <a:tblGrid>
                <a:gridCol w="6241002">
                  <a:extLst>
                    <a:ext uri="{9D8B030D-6E8A-4147-A177-3AD203B41FA5}">
                      <a16:colId xmlns:a16="http://schemas.microsoft.com/office/drawing/2014/main" val="229991329"/>
                    </a:ext>
                  </a:extLst>
                </a:gridCol>
                <a:gridCol w="3014202">
                  <a:extLst>
                    <a:ext uri="{9D8B030D-6E8A-4147-A177-3AD203B41FA5}">
                      <a16:colId xmlns:a16="http://schemas.microsoft.com/office/drawing/2014/main" val="1570006951"/>
                    </a:ext>
                  </a:extLst>
                </a:gridCol>
                <a:gridCol w="1438195">
                  <a:extLst>
                    <a:ext uri="{9D8B030D-6E8A-4147-A177-3AD203B41FA5}">
                      <a16:colId xmlns:a16="http://schemas.microsoft.com/office/drawing/2014/main" val="3405637425"/>
                    </a:ext>
                  </a:extLst>
                </a:gridCol>
              </a:tblGrid>
              <a:tr h="8649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ODSTOUPENÉ PROJEKTY</a:t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projektu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předkladatel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odstoupená alokace 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dotace EU 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(Kč)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3068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městského parku v Hradci na Moravicí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Hradec nad Moravicí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18 308 235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360734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Úprava návsí v obci Jakubčovice, Hradec nad Moravicí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Hradec nad Moravicí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9 454 253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050341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náměstí V. Nováka, Ostrava-Poruba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 – městský obvod Poruba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14 355 057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384048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Infrastruktura pro individuální výstavbu na ul. Záchranářů v Orlové-Porubě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Orlová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21 634 731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853219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Parková plocha za Poliklinikou Hrabůvka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Statutární město Ostrava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16 007 200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515104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Tylova sadu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Statutární město Ostrava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17 507 875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583776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areálu Městského lesa v Jablunkově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Jablunkov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24 310 935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413497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břehů řeky Olše v Jablunkově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Jablunkov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32 414 580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25484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Regenerace veřejného prostranství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Petřvald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25 346 753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69587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Galerie – Místecká III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Statutární město Ostrava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24 511 025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127965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Pustkoveckého údolí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Statutární město Ostrava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28 012 600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468334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Regenerace veřejného prostranství – Park Joy Adamsonové v Opavě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Statutární město Opava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42 667 457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22196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Revitalizace veřejného prostranství u střediska Koruna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 – městský obvod Poruba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16 512 427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466818"/>
                  </a:ext>
                </a:extLst>
              </a:tr>
              <a:tr h="3363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Bulvár - propojení ulic Těšínská a Nádražní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Statutární město Frýdek-Místek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45 020 250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645898"/>
                  </a:ext>
                </a:extLst>
              </a:tr>
              <a:tr h="4375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k datu  8.10.2025</a:t>
                      </a:r>
                    </a:p>
                  </a:txBody>
                  <a:tcPr marL="6812" marR="6812" marT="6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projektů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336 063 378</a:t>
                      </a:r>
                    </a:p>
                  </a:txBody>
                  <a:tcPr marL="6812" marR="6812" marT="6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4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2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148E6-050F-E348-2306-40C2D0C84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2CC42721-D610-0868-4F20-0BCF98E03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3B74B8B4-395C-4EC4-1E1D-ED5232B18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7D11388-572D-7505-7763-B7EAD9D0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59" y="409444"/>
            <a:ext cx="8712925" cy="756450"/>
          </a:xfrm>
        </p:spPr>
        <p:txBody>
          <a:bodyPr>
            <a:noAutofit/>
          </a:bodyPr>
          <a:lstStyle/>
          <a:p>
            <a:pPr defTabSz="801563">
              <a:lnSpc>
                <a:spcPct val="90000"/>
              </a:lnSpc>
            </a:pPr>
            <a:r>
              <a:rPr lang="cs-CZ" sz="3500" b="1" dirty="0">
                <a:latin typeface="Aptos" panose="020B0004020202020204" pitchFamily="34" charset="0"/>
              </a:rPr>
              <a:t>Změna Vyjádření o souladu projektu se strategií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D6820A7-59A6-933A-58A9-220B454C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418814"/>
            <a:ext cx="9939058" cy="3687729"/>
          </a:xfrm>
        </p:spPr>
        <p:txBody>
          <a:bodyPr>
            <a:normAutofit/>
          </a:bodyPr>
          <a:lstStyle/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sz="2400" b="1" i="1" dirty="0"/>
              <a:t>„Restaurování kulturního dědictví Moravskoslezského kraje“, ITIOMO/3.7.1/025/IROP/07/0233, předkladatel: Moravskoslezský kraj </a:t>
            </a:r>
            <a:r>
              <a:rPr lang="cs-CZ" b="1" i="1" dirty="0">
                <a:solidFill>
                  <a:schemeClr val="accent1"/>
                </a:solidFill>
              </a:rPr>
              <a:t>	</a:t>
            </a:r>
            <a:endParaRPr lang="cs-CZ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1FFB5C0-317E-878A-5A32-18CCB6112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18490"/>
              </p:ext>
            </p:extLst>
          </p:nvPr>
        </p:nvGraphicFramePr>
        <p:xfrm>
          <a:off x="656948" y="2565717"/>
          <a:ext cx="9619462" cy="21338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86073">
                  <a:extLst>
                    <a:ext uri="{9D8B030D-6E8A-4147-A177-3AD203B41FA5}">
                      <a16:colId xmlns:a16="http://schemas.microsoft.com/office/drawing/2014/main" val="949988251"/>
                    </a:ext>
                  </a:extLst>
                </a:gridCol>
                <a:gridCol w="2494626">
                  <a:extLst>
                    <a:ext uri="{9D8B030D-6E8A-4147-A177-3AD203B41FA5}">
                      <a16:colId xmlns:a16="http://schemas.microsoft.com/office/drawing/2014/main" val="1088329680"/>
                    </a:ext>
                  </a:extLst>
                </a:gridCol>
                <a:gridCol w="3138763">
                  <a:extLst>
                    <a:ext uri="{9D8B030D-6E8A-4147-A177-3AD203B41FA5}">
                      <a16:colId xmlns:a16="http://schemas.microsoft.com/office/drawing/2014/main" val="3720715612"/>
                    </a:ext>
                  </a:extLst>
                </a:gridCol>
              </a:tblGrid>
              <a:tr h="52461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Původní stav: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1800" dirty="0">
                          <a:effectLst/>
                        </a:rPr>
                        <a:t>Schválená změna: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672583"/>
                  </a:ext>
                </a:extLst>
              </a:tr>
              <a:tr h="52461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2000" dirty="0">
                          <a:effectLst/>
                        </a:rPr>
                        <a:t>Ukončení realizace projektu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30.11.2026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31.08.2027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968764"/>
                  </a:ext>
                </a:extLst>
              </a:tr>
              <a:tr h="10846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cs-CZ" sz="2000" dirty="0">
                          <a:effectLst/>
                        </a:rPr>
                        <a:t>Změna finančního plánu v jednotlivých letech (spolufinancování EU v Kč)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2026: 6 116 337,28 Kč </a:t>
                      </a:r>
                    </a:p>
                    <a:p>
                      <a:pPr algn="ctr">
                        <a:lnSpc>
                          <a:spcPts val="2160"/>
                        </a:lnSpc>
                        <a:buNone/>
                      </a:pPr>
                      <a:r>
                        <a:rPr lang="cs-CZ" sz="2000" dirty="0">
                          <a:effectLst/>
                        </a:rPr>
                        <a:t>2027: 1 368 347,19 Kč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069116" rtl="0" eaLnBrk="1" latinLnBrk="0" hangingPunct="1">
                        <a:buNone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2026: 1 200 000,00 Kč</a:t>
                      </a:r>
                    </a:p>
                    <a:p>
                      <a:pPr marL="0" algn="ctr" defTabSz="1069116" rtl="0" eaLnBrk="1" latinLnBrk="0" hangingPunct="1">
                        <a:buNone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2027: 5 900 000,00 Kč</a:t>
                      </a:r>
                    </a:p>
                    <a:p>
                      <a:pPr marL="0" algn="ctr" defTabSz="1069116" rtl="0" eaLnBrk="1" latinLnBrk="0" hangingPunct="1">
                        <a:buNone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</a:rPr>
                        <a:t>2028: 384 684,47 Kč</a:t>
                      </a:r>
                      <a:endParaRPr lang="cs-CZ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57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8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F1DBD-703C-B996-3710-B5F7CFF76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4BCCBF-9CA3-7BB2-5587-852278A91B0C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6320B08A-F7E8-646C-CEFA-5B281FC7BBD6}"/>
              </a:ext>
            </a:extLst>
          </p:cNvPr>
          <p:cNvSpPr txBox="1"/>
          <p:nvPr/>
        </p:nvSpPr>
        <p:spPr>
          <a:xfrm>
            <a:off x="357449" y="456370"/>
            <a:ext cx="99785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1489"/>
                </a:solidFill>
              </a:rPr>
              <a:t>Návrh usnesení</a:t>
            </a:r>
          </a:p>
          <a:p>
            <a:pPr lvl="0"/>
            <a:endParaRPr lang="cs-CZ" sz="2800" b="1" dirty="0"/>
          </a:p>
          <a:p>
            <a:pPr lvl="0"/>
            <a:r>
              <a:rPr lang="cs-CZ" sz="2800" b="1" i="1" dirty="0">
                <a:solidFill>
                  <a:srgbClr val="001489"/>
                </a:solidFill>
              </a:rPr>
              <a:t>Řídicí výbor ITI </a:t>
            </a:r>
            <a:r>
              <a:rPr lang="cs-CZ" sz="2800" b="1" i="1" u="sng" dirty="0">
                <a:solidFill>
                  <a:srgbClr val="001489"/>
                </a:solidFill>
              </a:rPr>
              <a:t>souhlasí s níže uvedenými parametry podstatné změny projektu</a:t>
            </a:r>
            <a:r>
              <a:rPr lang="cs-CZ" sz="2800" b="1" i="1" dirty="0">
                <a:solidFill>
                  <a:srgbClr val="001489"/>
                </a:solidFill>
              </a:rPr>
              <a:t> </a:t>
            </a:r>
            <a:br>
              <a:rPr lang="cs-CZ" sz="2800" b="1" i="1" dirty="0">
                <a:solidFill>
                  <a:srgbClr val="001489"/>
                </a:solidFill>
              </a:rPr>
            </a:br>
            <a:br>
              <a:rPr lang="cs-CZ" sz="2800" b="1" i="1" dirty="0">
                <a:solidFill>
                  <a:srgbClr val="001489"/>
                </a:solidFill>
              </a:rPr>
            </a:br>
            <a:r>
              <a:rPr lang="cs-CZ" sz="2800" i="1" dirty="0">
                <a:solidFill>
                  <a:srgbClr val="001489"/>
                </a:solidFill>
              </a:rPr>
              <a:t>-</a:t>
            </a:r>
            <a:r>
              <a:rPr lang="cs-CZ" sz="2800" b="1" i="1" dirty="0">
                <a:solidFill>
                  <a:srgbClr val="001489"/>
                </a:solidFill>
              </a:rPr>
              <a:t> </a:t>
            </a:r>
            <a:r>
              <a:rPr lang="cs-CZ" sz="2800" i="1" dirty="0">
                <a:solidFill>
                  <a:srgbClr val="001489"/>
                </a:solidFill>
              </a:rPr>
              <a:t>„Restaurování kulturního dědictví Moravskoslezského kraje“, ITIOMO/3.7.1/025/IROP/07/0233, předkladatel: Moravskoslezský kraj,</a:t>
            </a:r>
            <a:r>
              <a:rPr lang="cs-CZ" sz="2800" dirty="0">
                <a:solidFill>
                  <a:srgbClr val="001489"/>
                </a:solidFill>
              </a:rPr>
              <a:t> </a:t>
            </a:r>
            <a:br>
              <a:rPr lang="cs-CZ" sz="2800" dirty="0"/>
            </a:br>
            <a:br>
              <a:rPr lang="cs-CZ" sz="2800" b="1" i="1" dirty="0"/>
            </a:br>
            <a:r>
              <a:rPr lang="cs-CZ" sz="2800" b="1" i="1" dirty="0">
                <a:solidFill>
                  <a:srgbClr val="001489"/>
                </a:solidFill>
              </a:rPr>
              <a:t>dle předložené žádosti.</a:t>
            </a:r>
            <a:br>
              <a:rPr lang="cs-CZ" sz="2800" dirty="0">
                <a:solidFill>
                  <a:srgbClr val="001489"/>
                </a:solidFill>
              </a:rPr>
            </a:br>
            <a:endParaRPr lang="cs-CZ" sz="28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3CDCBB17-6932-4D9D-78A0-04F59F1DD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5F1EE1-2B3E-1F3C-4AC3-8BF9BD387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2" y="1766533"/>
            <a:ext cx="10619508" cy="3162907"/>
          </a:xfrm>
        </p:spPr>
        <p:txBody>
          <a:bodyPr>
            <a:normAutofit fontScale="90000"/>
          </a:bodyPr>
          <a:lstStyle/>
          <a:p>
            <a:r>
              <a:rPr lang="cs-CZ" dirty="0"/>
              <a:t>Bod 11</a:t>
            </a:r>
            <a:br>
              <a:rPr lang="cs-CZ" dirty="0"/>
            </a:br>
            <a:br>
              <a:rPr lang="cs-CZ" dirty="0"/>
            </a:br>
            <a:r>
              <a:rPr lang="cs-CZ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Budoucnost 28+</a:t>
            </a:r>
            <a:br>
              <a:rPr lang="cs-CZ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/>
            </a:br>
            <a:endParaRPr lang="cs-CZ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5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411E4-8F7D-7F90-73C2-712E13578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52B72335-6A56-C529-27A7-39ABC491F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8A05CF85-B455-8412-E472-B4638D85B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D149776-BB10-91C8-0746-28F09855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92" y="62886"/>
            <a:ext cx="8712925" cy="75645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Budoucnost 28+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0A1ADF-58E7-9C6C-F2EF-252A0C72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5" y="706835"/>
            <a:ext cx="10259568" cy="47222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1200" b="1" dirty="0"/>
          </a:p>
          <a:p>
            <a:r>
              <a:rPr lang="cs-CZ" sz="2800" b="1" dirty="0"/>
              <a:t>06/2026 MMR předkládá za ČR návrh Národní a regionální plán partnerství</a:t>
            </a:r>
            <a:r>
              <a:rPr lang="cs-CZ" sz="2800" dirty="0"/>
              <a:t> (NRPP) v souvislosti s vydaným víceletým finančním rámcem</a:t>
            </a:r>
          </a:p>
          <a:p>
            <a:r>
              <a:rPr lang="cs-CZ" sz="2800" b="1" dirty="0"/>
              <a:t>2025-2026 nositelé integrovaných nástrojů „AKTIVNĚ“ spolupracují s MMR </a:t>
            </a:r>
            <a:r>
              <a:rPr lang="cs-CZ" sz="2800" dirty="0"/>
              <a:t>na návrhu NRPP (Schéma MOA 28+)</a:t>
            </a:r>
          </a:p>
          <a:p>
            <a:r>
              <a:rPr lang="cs-CZ" sz="2800" b="1" dirty="0"/>
              <a:t>01/2026 založení platformy „Metropolitní oblasti a aglomerace ČR“ </a:t>
            </a:r>
            <a:r>
              <a:rPr lang="cs-CZ" sz="2800" dirty="0"/>
              <a:t>(dobrovolný svazek obcí)</a:t>
            </a:r>
          </a:p>
          <a:p>
            <a:r>
              <a:rPr lang="cs-CZ" sz="2800" b="1" dirty="0"/>
              <a:t>03/2026 Nositelé integrovaných nástrojů předkládají návrhy „integrovaných řešení“ </a:t>
            </a:r>
          </a:p>
          <a:p>
            <a:pPr marL="0" indent="0">
              <a:buNone/>
            </a:pPr>
            <a:r>
              <a:rPr lang="cs-CZ" sz="2800" dirty="0"/>
              <a:t>   (vize Strategie Ostravské metropolitní oblasti 2028-2034)</a:t>
            </a:r>
          </a:p>
          <a:p>
            <a:r>
              <a:rPr lang="cs-CZ" sz="2800" b="1" dirty="0"/>
              <a:t>2026-2027 MMR připravuje nový SRR 28+</a:t>
            </a:r>
          </a:p>
          <a:p>
            <a:r>
              <a:rPr lang="cs-CZ" sz="2800" b="1" dirty="0"/>
              <a:t>2026-2027 příprava Integrované územní Strategie O. M. O. 28+</a:t>
            </a:r>
          </a:p>
          <a:p>
            <a:endParaRPr lang="cs-CZ" sz="2800" b="1" dirty="0"/>
          </a:p>
          <a:p>
            <a:pPr>
              <a:buFontTx/>
              <a:buChar char="-"/>
            </a:pPr>
            <a:endParaRPr lang="cs-CZ" sz="8000" dirty="0"/>
          </a:p>
          <a:p>
            <a:pPr>
              <a:buFontTx/>
              <a:buChar char="-"/>
            </a:pPr>
            <a:endParaRPr lang="cs-CZ" sz="8000" dirty="0"/>
          </a:p>
          <a:p>
            <a:pPr marL="0" indent="0">
              <a:buNone/>
            </a:pPr>
            <a:endParaRPr lang="cs-CZ" sz="8000" b="1" dirty="0"/>
          </a:p>
          <a:p>
            <a:pPr>
              <a:buFontTx/>
              <a:buChar char="-"/>
            </a:pPr>
            <a:endParaRPr lang="cs-CZ" sz="5000" b="1" dirty="0"/>
          </a:p>
        </p:txBody>
      </p:sp>
    </p:spTree>
    <p:extLst>
      <p:ext uri="{BB962C8B-B14F-4D97-AF65-F5344CB8AC3E}">
        <p14:creationId xmlns:p14="http://schemas.microsoft.com/office/powerpoint/2010/main" val="2255274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C0D9-19D0-3396-D044-A6E3E5448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077763DD-D975-FA85-0BDF-8F626C8BF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A247471E-60A2-61AE-185B-550A2D89D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5B1A28B-DC17-BB44-ABA6-402016F6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67" y="117834"/>
            <a:ext cx="9410069" cy="75645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Návrh krajů</a:t>
            </a:r>
          </a:p>
        </p:txBody>
      </p:sp>
      <p:pic>
        <p:nvPicPr>
          <p:cNvPr id="1026" name="Obrázek 1">
            <a:extLst>
              <a:ext uri="{FF2B5EF4-FFF2-40B4-BE49-F238E27FC236}">
                <a16:creationId xmlns:a16="http://schemas.microsoft.com/office/drawing/2014/main" id="{ABE039A9-46CF-3731-0168-3FF64AF02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00" y="771696"/>
            <a:ext cx="7253727" cy="42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83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BBBD1-B4B9-EC43-9BB3-BA1E9CB19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C09785DC-3D47-7651-E631-D8D8BFB89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15" y="5429133"/>
            <a:ext cx="3076717" cy="389748"/>
          </a:xfrm>
          <a:prstGeom prst="rect">
            <a:avLst/>
          </a:prstGeom>
        </p:spPr>
      </p:pic>
      <p:pic>
        <p:nvPicPr>
          <p:cNvPr id="8" name="Obrázek 7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15C39A6A-897D-559D-CDE7-C201700BB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40708" y="5241667"/>
            <a:ext cx="1923796" cy="71562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746E050-6DAB-5EFE-1881-DFD201A8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67" y="117834"/>
            <a:ext cx="9410069" cy="75645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Návrh nositelů ITI a CLLD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7A12538-72A5-0655-A130-A8A29578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66" y="1065819"/>
            <a:ext cx="9662831" cy="4175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Základní východiska schémat MOA28+</a:t>
            </a:r>
          </a:p>
          <a:p>
            <a:r>
              <a:rPr lang="cs-CZ" b="1" dirty="0"/>
              <a:t>Evoluce</a:t>
            </a:r>
            <a:r>
              <a:rPr lang="cs-CZ" dirty="0"/>
              <a:t> (existující struktura pod NSK a NRPP, vznik plnohodnotného krajského IN, dále CLLD-U?)</a:t>
            </a:r>
          </a:p>
          <a:p>
            <a:r>
              <a:rPr lang="cs-CZ" b="1" dirty="0"/>
              <a:t>Kontinuita</a:t>
            </a:r>
            <a:r>
              <a:rPr lang="cs-CZ" dirty="0"/>
              <a:t> (komunikace s národní úrovní se nemění – zkušenost 2 programových období, každý z nástrojů má svou „strategii“ a jasně vymezené alokace ŘO pro jednotlivé integrované nástroje)</a:t>
            </a:r>
          </a:p>
          <a:p>
            <a:r>
              <a:rPr lang="cs-CZ" b="1" dirty="0"/>
              <a:t>Realističnost</a:t>
            </a:r>
            <a:r>
              <a:rPr lang="cs-CZ" dirty="0"/>
              <a:t> (existující metodické prostředí)</a:t>
            </a:r>
          </a:p>
          <a:p>
            <a:r>
              <a:rPr lang="cs-CZ" b="1" dirty="0"/>
              <a:t>Partnerský přístup </a:t>
            </a:r>
            <a:r>
              <a:rPr lang="cs-CZ" dirty="0"/>
              <a:t>(plnohodnotné a rovnocenné integrované nástroje)</a:t>
            </a:r>
          </a:p>
          <a:p>
            <a:r>
              <a:rPr lang="cs-CZ" b="1" dirty="0"/>
              <a:t>Synergie (</a:t>
            </a:r>
            <a:r>
              <a:rPr lang="cs-CZ" dirty="0"/>
              <a:t>vícezdrojové financování – evropské a národní prostředky, FN, PPP, přímo řízené programy)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803610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1480E-8353-3146-7773-7A660F93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B7F99FD-8BDF-F0DA-6ED6-0C199B48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67" y="117834"/>
            <a:ext cx="9410069" cy="55686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Návrh nositelů ITI a CLLD</a:t>
            </a:r>
          </a:p>
        </p:txBody>
      </p:sp>
      <p:pic>
        <p:nvPicPr>
          <p:cNvPr id="3" name="Zástupný obsah 2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B04FB866-D5DD-293D-81E1-BDB3DEBA4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" y="637043"/>
            <a:ext cx="9555234" cy="5374820"/>
          </a:xfrm>
        </p:spPr>
      </p:pic>
    </p:spTree>
    <p:extLst>
      <p:ext uri="{BB962C8B-B14F-4D97-AF65-F5344CB8AC3E}">
        <p14:creationId xmlns:p14="http://schemas.microsoft.com/office/powerpoint/2010/main" val="808053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E4F3D-9ED3-DDDD-DE46-372EE8D37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2BD5696-DC00-31D7-0CCA-028FDA56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67" y="117834"/>
            <a:ext cx="9410069" cy="55686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Návrh nositelů ITI a CLLD</a:t>
            </a:r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458F185D-6006-EE13-1844-842DF4C36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1983" r="10085" b="7079"/>
          <a:stretch/>
        </p:blipFill>
        <p:spPr bwMode="auto">
          <a:xfrm>
            <a:off x="1160145" y="578702"/>
            <a:ext cx="8152531" cy="4989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6802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E8332-3DAE-1705-9311-5223998C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485BB78-CA25-E42B-4688-5673BEF5D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CC77FE4-10BF-704E-E8B5-F2AA64C0E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98EE64E-D3F9-F463-B374-E44C33828F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FB6F816-6DD4-06EC-A412-67C296578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64" y="674579"/>
            <a:ext cx="10619508" cy="3162907"/>
          </a:xfrm>
        </p:spPr>
        <p:txBody>
          <a:bodyPr>
            <a:normAutofit/>
          </a:bodyPr>
          <a:lstStyle/>
          <a:p>
            <a:pPr algn="l"/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Řídicí výbor SOMO bere na vědomí informace k přípravě Programového období 2028-2034</a:t>
            </a:r>
            <a:b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/>
            </a:br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8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55238-157C-BD29-039A-81F61DA13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77FC72-AC9B-2BCC-C758-1516B211AA95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17D92E8E-8407-DDD5-B662-F5FDFAF65E2B}"/>
              </a:ext>
            </a:extLst>
          </p:cNvPr>
          <p:cNvSpPr txBox="1"/>
          <p:nvPr/>
        </p:nvSpPr>
        <p:spPr>
          <a:xfrm>
            <a:off x="357449" y="965137"/>
            <a:ext cx="99785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4600" dirty="0">
                <a:solidFill>
                  <a:srgbClr val="001489"/>
                </a:solidFill>
              </a:rPr>
              <a:t>Bod 12</a:t>
            </a:r>
          </a:p>
          <a:p>
            <a:pPr lvl="0" algn="ctr"/>
            <a:r>
              <a:rPr lang="cs-CZ" sz="4800" b="1" dirty="0">
                <a:solidFill>
                  <a:srgbClr val="001489"/>
                </a:solidFill>
              </a:rPr>
              <a:t>Organizační a různé</a:t>
            </a:r>
            <a:endParaRPr lang="cs-CZ" sz="4600" b="1" dirty="0">
              <a:solidFill>
                <a:srgbClr val="001489"/>
              </a:solidFill>
            </a:endParaRP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1C4B9F98-5578-6422-4FE2-0853F5852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3DF5CA-2FD9-3B09-B757-569C25AB7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C8C47-461A-5BA5-D99F-BDA34C903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4000F05E-E272-8DD9-A657-90306A4DF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0C2FF2A-57BB-E83E-CD54-4546CE75B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B501DF7-E921-6D5D-83AA-F9CC1A5B7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2ACE84C-E6DD-5D27-9208-3DDF4CA6A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64" y="287383"/>
            <a:ext cx="10180271" cy="4964227"/>
          </a:xfrm>
        </p:spPr>
        <p:txBody>
          <a:bodyPr>
            <a:normAutofit/>
          </a:bodyPr>
          <a:lstStyle/>
          <a:p>
            <a:pPr algn="l"/>
            <a:r>
              <a:rPr lang="cs-CZ" sz="2800" dirty="0"/>
              <a:t>Návrh usnesení</a:t>
            </a:r>
            <a:br>
              <a:rPr lang="cs-CZ" sz="2800" dirty="0"/>
            </a:br>
            <a:br>
              <a:rPr lang="cs-CZ" sz="2800" dirty="0"/>
            </a:br>
            <a:r>
              <a:rPr lang="cs-CZ" sz="2800" b="1" dirty="0"/>
              <a:t>Řídicí výbor SOMO schvaluje vyřazení projektů: </a:t>
            </a:r>
            <a:br>
              <a:rPr lang="cs-CZ" sz="2800" b="1" dirty="0"/>
            </a:br>
            <a:r>
              <a:rPr lang="cs-CZ" sz="2800" dirty="0"/>
              <a:t>-</a:t>
            </a:r>
            <a:r>
              <a:rPr lang="cs-CZ" sz="2800" i="1" dirty="0"/>
              <a:t> 14 odstoupených projektů (dle tabulky)</a:t>
            </a:r>
            <a:br>
              <a:rPr lang="cs-CZ" sz="2800" dirty="0"/>
            </a:br>
            <a:r>
              <a:rPr lang="cs-CZ" sz="2800" b="1" dirty="0"/>
              <a:t>ze seznamu strategických projektů Programového rámce IROP.</a:t>
            </a:r>
            <a:br>
              <a:rPr lang="cs-CZ" sz="2800" dirty="0"/>
            </a:br>
            <a:br>
              <a:rPr lang="cs-CZ" sz="28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787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A0495-093E-4D09-BFCA-90BE2503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9084BC-C8D9-4E0F-AF8B-52579D6D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4" y="-1"/>
            <a:ext cx="10712694" cy="60118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63E5BB-59E5-4684-822F-C42E256D14B5}"/>
              </a:ext>
            </a:extLst>
          </p:cNvPr>
          <p:cNvSpPr txBox="1"/>
          <p:nvPr/>
        </p:nvSpPr>
        <p:spPr>
          <a:xfrm>
            <a:off x="-29913" y="298448"/>
            <a:ext cx="580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>
                <a:solidFill>
                  <a:schemeClr val="bg1"/>
                </a:solidFill>
                <a:latin typeface="+mj-lt"/>
              </a:rPr>
              <a:t>Děkuji za pozornost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E9A23E-31E2-44D9-9EB5-6751569334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" y="5094163"/>
            <a:ext cx="4888446" cy="6192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EC4B33-B780-4A8D-87D9-A0B804692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08" y="5239827"/>
            <a:ext cx="2695258" cy="3279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9C3892-4D61-4AD4-B65C-70F77519F9FD}"/>
              </a:ext>
            </a:extLst>
          </p:cNvPr>
          <p:cNvSpPr txBox="1"/>
          <p:nvPr/>
        </p:nvSpPr>
        <p:spPr>
          <a:xfrm>
            <a:off x="7557308" y="300593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DD7D61-D5C2-4699-B371-1AB630E0D942}"/>
              </a:ext>
            </a:extLst>
          </p:cNvPr>
          <p:cNvSpPr txBox="1"/>
          <p:nvPr/>
        </p:nvSpPr>
        <p:spPr>
          <a:xfrm>
            <a:off x="424399" y="1314111"/>
            <a:ext cx="193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Gotham"/>
              </a:rPr>
              <a:t>Tým ITI</a:t>
            </a:r>
          </a:p>
        </p:txBody>
      </p:sp>
    </p:spTree>
    <p:extLst>
      <p:ext uri="{BB962C8B-B14F-4D97-AF65-F5344CB8AC3E}">
        <p14:creationId xmlns:p14="http://schemas.microsoft.com/office/powerpoint/2010/main" val="25841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9404A-CE84-141E-04BE-DB661F44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A7B486-A929-304D-C213-647FFB9F75CF}"/>
              </a:ext>
            </a:extLst>
          </p:cNvPr>
          <p:cNvSpPr/>
          <p:nvPr/>
        </p:nvSpPr>
        <p:spPr>
          <a:xfrm>
            <a:off x="0" y="0"/>
            <a:ext cx="10693400" cy="6011863"/>
          </a:xfrm>
          <a:prstGeom prst="rect">
            <a:avLst/>
          </a:prstGeom>
          <a:solidFill>
            <a:srgbClr val="00A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CE8BB6DD-FE0C-809B-11A2-BE90291235BA}"/>
              </a:ext>
            </a:extLst>
          </p:cNvPr>
          <p:cNvSpPr txBox="1"/>
          <p:nvPr/>
        </p:nvSpPr>
        <p:spPr>
          <a:xfrm>
            <a:off x="115410" y="601153"/>
            <a:ext cx="10577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4800" dirty="0">
                <a:solidFill>
                  <a:srgbClr val="001489"/>
                </a:solidFill>
              </a:rPr>
              <a:t>Bod 2 </a:t>
            </a:r>
          </a:p>
          <a:p>
            <a:pPr lvl="0" algn="ctr"/>
            <a:r>
              <a:rPr lang="cs-CZ" sz="4800" b="1" dirty="0">
                <a:solidFill>
                  <a:srgbClr val="001489"/>
                </a:solidFill>
              </a:rPr>
              <a:t>Schválení specifických kritérií </a:t>
            </a:r>
          </a:p>
          <a:p>
            <a:pPr lvl="0" algn="ctr"/>
            <a:r>
              <a:rPr lang="cs-CZ" sz="4800" b="1" dirty="0">
                <a:solidFill>
                  <a:srgbClr val="001489"/>
                </a:solidFill>
              </a:rPr>
              <a:t>přijatelnosti a bodových kritérií </a:t>
            </a:r>
          </a:p>
          <a:p>
            <a:pPr lvl="0" algn="ctr"/>
            <a:r>
              <a:rPr lang="cs-CZ" sz="4800" b="1" dirty="0">
                <a:solidFill>
                  <a:srgbClr val="001489"/>
                </a:solidFill>
              </a:rPr>
              <a:t>pro výzvu č. 42 </a:t>
            </a:r>
          </a:p>
          <a:p>
            <a:pPr lvl="0" algn="ctr"/>
            <a:r>
              <a:rPr lang="cs-CZ" sz="4800" b="1" dirty="0">
                <a:solidFill>
                  <a:srgbClr val="001489"/>
                </a:solidFill>
              </a:rPr>
              <a:t>Zelená infrastruktura veřejných prostranství II</a:t>
            </a:r>
          </a:p>
        </p:txBody>
      </p:sp>
      <p:pic>
        <p:nvPicPr>
          <p:cNvPr id="2" name="Picture 1" descr="logotyp_omo_2-2_RGB.png">
            <a:extLst>
              <a:ext uri="{FF2B5EF4-FFF2-40B4-BE49-F238E27FC236}">
                <a16:creationId xmlns:a16="http://schemas.microsoft.com/office/drawing/2014/main" id="{CBEE59CC-1FF0-0551-B373-3356B9147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2" y="5386642"/>
            <a:ext cx="1711989" cy="322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936F9A-E967-D65C-1586-6BA485B16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4" y="5457303"/>
            <a:ext cx="2893989" cy="3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00619-D8CE-4B2F-8D86-D5C075B63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F7EA61D1-7121-E1C9-3140-C07B31B6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89897" y="5307936"/>
            <a:ext cx="1892362" cy="70392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5EBD31-03E0-D384-DFBF-813A7AB8E413}"/>
              </a:ext>
            </a:extLst>
          </p:cNvPr>
          <p:cNvSpPr txBox="1"/>
          <p:nvPr/>
        </p:nvSpPr>
        <p:spPr>
          <a:xfrm>
            <a:off x="120208" y="-11694"/>
            <a:ext cx="1045298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4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>
                <a:solidFill>
                  <a:srgbClr val="003C69"/>
                </a:solidFill>
              </a:rPr>
              <a:t>Kritéria posouzení</a:t>
            </a:r>
          </a:p>
          <a:p>
            <a:endParaRPr lang="cs-CZ" dirty="0"/>
          </a:p>
        </p:txBody>
      </p:sp>
      <p:pic>
        <p:nvPicPr>
          <p:cNvPr id="2" name="Obrázek 1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2DA33800-16A5-FB03-9E27-FBEBA724B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78" y="5509418"/>
            <a:ext cx="3076717" cy="389748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CAB5298-2F68-3B9F-0D88-81F328A3C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14188"/>
              </p:ext>
            </p:extLst>
          </p:nvPr>
        </p:nvGraphicFramePr>
        <p:xfrm>
          <a:off x="120208" y="514905"/>
          <a:ext cx="10452984" cy="490596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18331">
                  <a:extLst>
                    <a:ext uri="{9D8B030D-6E8A-4147-A177-3AD203B41FA5}">
                      <a16:colId xmlns:a16="http://schemas.microsoft.com/office/drawing/2014/main" val="4273193385"/>
                    </a:ext>
                  </a:extLst>
                </a:gridCol>
                <a:gridCol w="8705502">
                  <a:extLst>
                    <a:ext uri="{9D8B030D-6E8A-4147-A177-3AD203B41FA5}">
                      <a16:colId xmlns:a16="http://schemas.microsoft.com/office/drawing/2014/main" val="2248964822"/>
                    </a:ext>
                  </a:extLst>
                </a:gridCol>
                <a:gridCol w="1229151">
                  <a:extLst>
                    <a:ext uri="{9D8B030D-6E8A-4147-A177-3AD203B41FA5}">
                      <a16:colId xmlns:a16="http://schemas.microsoft.com/office/drawing/2014/main" val="2210487055"/>
                    </a:ext>
                  </a:extLst>
                </a:gridCol>
              </a:tblGrid>
              <a:tr h="410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NÁVRH SPECIFICKÝCH KRITÉRIÍ – výzva ZELENÁ INFRASTRUKTURA VEŘEJNÝCH PROSTRANSTVÍ II</a:t>
                      </a:r>
                    </a:p>
                    <a:p>
                      <a:pPr algn="l" fontAlgn="b"/>
                      <a:endParaRPr lang="cs-CZ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9" marR="4679" marT="4679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Zdroj</a:t>
                      </a:r>
                    </a:p>
                    <a:p>
                      <a:pPr algn="ctr" fontAlgn="b"/>
                      <a:endParaRPr lang="cs-CZ" sz="11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79" marR="4679" marT="4679" marB="0" anchor="b"/>
                </a:tc>
                <a:extLst>
                  <a:ext uri="{0D108BD9-81ED-4DB2-BD59-A6C34878D82A}">
                    <a16:rowId xmlns:a16="http://schemas.microsoft.com/office/drawing/2014/main" val="1809482195"/>
                  </a:ext>
                </a:extLst>
              </a:tr>
              <a:tr h="8089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 je uceleným řešením zelené infrastruktury a souvisejících opatření ve veřejném prostranství. Součástí projektu je zelená infrastruktura (její modrá či zelená složka) a zároveň je součástí projektu mobiliář. Projekt neřeší izolovaně pouze vegetaci či vodní toky nebo vodní plochy.</a:t>
                      </a: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výzva nositele,</a:t>
                      </a:r>
                      <a:b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projektový záměr</a:t>
                      </a: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3429509143"/>
                  </a:ext>
                </a:extLst>
              </a:tr>
              <a:tr h="1062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 je realizován ve veřejném prostranství či realizací projektu dojde ke vzniku veřejného prostranství podle § 34 zákona 128/2000 Sb. (zákon o obcích). Veřejné prostranství bude každému přístupné bez omezení a bude sloužit k obecnému užívání (přístupné bez omezení, zdarma, budou sloužit obecnému užívání po celý den a to všechny dny v roce).</a:t>
                      </a: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výzva nositele,</a:t>
                      </a:r>
                      <a:b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projektový záměr</a:t>
                      </a: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856347234"/>
                  </a:ext>
                </a:extLst>
              </a:tr>
              <a:tr h="5033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 je realizován v zastavěném území nebo v zastavitelných plochách v souladu s platným územním plánem.</a:t>
                      </a: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výzva nositele,</a:t>
                      </a:r>
                      <a:b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projektový záměr</a:t>
                      </a: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947008389"/>
                  </a:ext>
                </a:extLst>
              </a:tr>
              <a:tr h="21149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Požadovaná minimální projektová připravenost pro příjem záměru do výzvy nositele ITI: </a:t>
                      </a:r>
                    </a:p>
                    <a:p>
                      <a:pPr algn="l" fontAlgn="ctr"/>
                      <a:r>
                        <a:rPr lang="cs-CZ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Nejpozději v den předložení formuláře projektového záměru má předkladatel </a:t>
                      </a:r>
                      <a:r>
                        <a:rPr lang="cs-CZ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zpracovaný referenční dokument pro řešené veřejné prostranství</a:t>
                      </a:r>
                      <a:r>
                        <a:rPr lang="cs-CZ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tzn. jeden z následujících dokumentů: </a:t>
                      </a:r>
                    </a:p>
                    <a:p>
                      <a:pPr algn="l" fontAlgn="ctr"/>
                      <a:r>
                        <a:rPr lang="cs-CZ" sz="1600" b="0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a) územní studie řešící veřejné prostranství registrovaná v Evidenci územně     plánovací činnosti (EÚPČ)</a:t>
                      </a:r>
                    </a:p>
                    <a:p>
                      <a:pPr algn="l" fontAlgn="ctr"/>
                      <a:r>
                        <a:rPr lang="cs-CZ" sz="1600" b="0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b)urbanistická (/architektonická) studie (/koncepce) veřejného prostranství zpracovaná autorizovaným architektem nebo vzniklá na základě soutěže uspořádané v souladu se soutěžním řádem ČKA</a:t>
                      </a:r>
                    </a:p>
                    <a:p>
                      <a:pPr algn="l" fontAlgn="ctr"/>
                      <a:r>
                        <a:rPr lang="cs-CZ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nebo má zpracovanou projektovou dokumentaci stavby </a:t>
                      </a:r>
                      <a:r>
                        <a:rPr lang="cs-CZ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(DSP, DUSP, DOS)</a:t>
                      </a: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výzva nositele,</a:t>
                      </a:r>
                      <a:br>
                        <a:rPr lang="cs-CZ" sz="11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projektový záměr</a:t>
                      </a: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409873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5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22CBD-1C55-8CD2-58F0-9F09118BE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95A49B05-2ED8-389E-61D8-C2B2F5141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7" b="27305"/>
          <a:stretch/>
        </p:blipFill>
        <p:spPr>
          <a:xfrm>
            <a:off x="1489897" y="5307936"/>
            <a:ext cx="1892362" cy="70392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1327694-1F9E-B57A-4837-CC1DF87E0EB0}"/>
              </a:ext>
            </a:extLst>
          </p:cNvPr>
          <p:cNvSpPr txBox="1"/>
          <p:nvPr/>
        </p:nvSpPr>
        <p:spPr>
          <a:xfrm>
            <a:off x="120208" y="87400"/>
            <a:ext cx="1045298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4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>
                <a:solidFill>
                  <a:srgbClr val="003C69"/>
                </a:solidFill>
              </a:rPr>
              <a:t>Kritéria posouzení</a:t>
            </a:r>
          </a:p>
          <a:p>
            <a:endParaRPr lang="cs-CZ" dirty="0"/>
          </a:p>
        </p:txBody>
      </p:sp>
      <p:pic>
        <p:nvPicPr>
          <p:cNvPr id="2" name="Obrázek 1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3E75ABE7-3405-2CD2-7C9F-9047470DD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78" y="5509418"/>
            <a:ext cx="3076717" cy="389748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778B927-ACBA-D49E-62C9-AFE346A5C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86054"/>
              </p:ext>
            </p:extLst>
          </p:nvPr>
        </p:nvGraphicFramePr>
        <p:xfrm>
          <a:off x="1686759" y="866444"/>
          <a:ext cx="7611724" cy="2204870"/>
        </p:xfrm>
        <a:graphic>
          <a:graphicData uri="http://schemas.openxmlformats.org/drawingml/2006/table">
            <a:tbl>
              <a:tblPr/>
              <a:tblGrid>
                <a:gridCol w="5360546">
                  <a:extLst>
                    <a:ext uri="{9D8B030D-6E8A-4147-A177-3AD203B41FA5}">
                      <a16:colId xmlns:a16="http://schemas.microsoft.com/office/drawing/2014/main" val="2390173538"/>
                    </a:ext>
                  </a:extLst>
                </a:gridCol>
                <a:gridCol w="2251178">
                  <a:extLst>
                    <a:ext uri="{9D8B030D-6E8A-4147-A177-3AD203B41FA5}">
                      <a16:colId xmlns:a16="http://schemas.microsoft.com/office/drawing/2014/main" val="935781772"/>
                    </a:ext>
                  </a:extLst>
                </a:gridCol>
              </a:tblGrid>
              <a:tr h="4409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BODOVÉ HODNOCENÍ pro seřazení projektů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počet bodů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835835"/>
                  </a:ext>
                </a:extLst>
              </a:tr>
              <a:tr h="4409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Projektová připravenost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378287"/>
                  </a:ext>
                </a:extLst>
              </a:tr>
              <a:tr h="4409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Termín ukončení fyzické realizace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143829"/>
                  </a:ext>
                </a:extLst>
              </a:tr>
              <a:tr h="4409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Integrovanost projektu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458968"/>
                  </a:ext>
                </a:extLst>
              </a:tr>
              <a:tr h="4409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Celkový počet bodů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166516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6C624365-F4E1-8AA4-9B6E-3B10EA1ABD6E}"/>
              </a:ext>
            </a:extLst>
          </p:cNvPr>
          <p:cNvSpPr txBox="1"/>
          <p:nvPr/>
        </p:nvSpPr>
        <p:spPr>
          <a:xfrm>
            <a:off x="507200" y="3427165"/>
            <a:ext cx="98047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 případě rovnosti bodů bude o pořadí záměrů se stejným bodovým hodnocením  rozhodovat výše hodnoty indikátoru </a:t>
            </a:r>
            <a:r>
              <a:rPr lang="cs-CZ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444 001 - Zelená infrastruktura podpořená pro jiné účely než přizpůsobování se změnám klimatu (ha)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kdy záměr s vyšší hodnotou indikátoru 444 001 bude nadřazen záměru s nižší hodnotou indikátoru 444 001.</a:t>
            </a:r>
            <a:endParaRPr lang="cs-C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FB19F001E6214589BCD3E87AD1D3B0" ma:contentTypeVersion="8" ma:contentTypeDescription="Vytvoří nový dokument" ma:contentTypeScope="" ma:versionID="2b43f476fa981925fc4b3d3110fd0564">
  <xsd:schema xmlns:xsd="http://www.w3.org/2001/XMLSchema" xmlns:xs="http://www.w3.org/2001/XMLSchema" xmlns:p="http://schemas.microsoft.com/office/2006/metadata/properties" xmlns:ns2="8cb5be96-cdff-4abf-a7a2-f6a2e65fa9e7" xmlns:ns3="adc2fed6-c1ed-4f81-ac4c-6e033c343eea" targetNamespace="http://schemas.microsoft.com/office/2006/metadata/properties" ma:root="true" ma:fieldsID="ada475fde876999af6f87204be79e1cd" ns2:_="" ns3:_="">
    <xsd:import namespace="8cb5be96-cdff-4abf-a7a2-f6a2e65fa9e7"/>
    <xsd:import namespace="adc2fed6-c1ed-4f81-ac4c-6e033c343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5be96-cdff-4abf-a7a2-f6a2e65fa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2fed6-c1ed-4f81-ac4c-6e033c343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C4D533-518F-471E-9DCC-8B424F8C0C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0978EC-2CF5-4022-8A3E-9D881BF8167F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dc2fed6-c1ed-4f81-ac4c-6e033c343eea"/>
    <ds:schemaRef ds:uri="8cb5be96-cdff-4abf-a7a2-f6a2e65fa9e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5B871E-9B44-4F1B-9DEA-8B2C70444D6A}">
  <ds:schemaRefs>
    <ds:schemaRef ds:uri="8cb5be96-cdff-4abf-a7a2-f6a2e65fa9e7"/>
    <ds:schemaRef ds:uri="adc2fed6-c1ed-4f81-ac4c-6e033c343e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16153</TotalTime>
  <Words>5178</Words>
  <Application>Microsoft Office PowerPoint</Application>
  <PresentationFormat>Vlastní</PresentationFormat>
  <Paragraphs>497</Paragraphs>
  <Slides>60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60</vt:i4>
      </vt:variant>
    </vt:vector>
  </HeadingPairs>
  <TitlesOfParts>
    <vt:vector size="72" baseType="lpstr">
      <vt:lpstr>Aptos</vt:lpstr>
      <vt:lpstr>Arial</vt:lpstr>
      <vt:lpstr>Calibri</vt:lpstr>
      <vt:lpstr>Calibri Light</vt:lpstr>
      <vt:lpstr>Gotham</vt:lpstr>
      <vt:lpstr>Montserrat ExtraBold</vt:lpstr>
      <vt:lpstr>Times New Roman</vt:lpstr>
      <vt:lpstr>Wingdings</vt:lpstr>
      <vt:lpstr>Wingdings,Sans-Serif</vt:lpstr>
      <vt:lpstr>Motiv systému Office</vt:lpstr>
      <vt:lpstr>1_Motiv Office</vt:lpstr>
      <vt:lpstr>Motiv Office</vt:lpstr>
      <vt:lpstr>Prezentace aplikace PowerPoint</vt:lpstr>
      <vt:lpstr>Prezentace aplikace PowerPoint</vt:lpstr>
      <vt:lpstr> Bod 1 Odstoupení projektů v opatření č. 1 Zelená infrastruktura Programového rámce IROP</vt:lpstr>
      <vt:lpstr>Prezentace aplikace PowerPoint</vt:lpstr>
      <vt:lpstr>Prezentace aplikace PowerPoint</vt:lpstr>
      <vt:lpstr>Návrh usnesení  Řídicí výbor SOMO schvaluje vyřazení projektů:  - 14 odstoupených projektů (dle tabulky) ze seznamu strategických projektů Programového rámce IROP.  </vt:lpstr>
      <vt:lpstr>Prezentace aplikace PowerPoint</vt:lpstr>
      <vt:lpstr>Prezentace aplikace PowerPoint</vt:lpstr>
      <vt:lpstr>Prezentace aplikace PowerPoint</vt:lpstr>
      <vt:lpstr>Prezentace aplikace PowerPoint</vt:lpstr>
      <vt:lpstr>     Bod 3 Návrh vyhlášení výzvy Nositele ITI  č. 42 Zelená infrastruktura veřejných prostranství II (IROP)     </vt:lpstr>
      <vt:lpstr>Výzva Nositele ITI č. 42</vt:lpstr>
      <vt:lpstr>Výzva Nositele ITI č. 42</vt:lpstr>
      <vt:lpstr>   Návrh usnesení  Řídicí výbor SOMO souhlasí s vyhlášením výzvy Nositele ITI č. 42 Zelená infrastruktura veřejných prostranství II   k předkládání záměrů na strategické projekty do programového rámce IROP.   </vt:lpstr>
      <vt:lpstr>Prezentace aplikace PowerPoint</vt:lpstr>
      <vt:lpstr>Výzva Nositele ITI č. 41</vt:lpstr>
      <vt:lpstr>Výzva Nositele ITI č. 41</vt:lpstr>
      <vt:lpstr>Prezentace aplikace PowerPoint</vt:lpstr>
      <vt:lpstr>Bod 5 Realokace opatření č. 14  Multimodální osobní doprava (terminály) Programového rámce IROP</vt:lpstr>
      <vt:lpstr>Interní realokace IROP</vt:lpstr>
      <vt:lpstr>Návrh usnesení  Řídicí výbor SOMO souhlasí s interní realokací v Programovém rámci IROP z opatření č. 14. Multimodální osobní doprava  do opatření č. 10. Nízkoemisní a bezemisní vozidla pro veřejnou dopravu. </vt:lpstr>
      <vt:lpstr>Prezentace aplikace PowerPoint</vt:lpstr>
      <vt:lpstr>Výzva Nositele ITI č. 43</vt:lpstr>
      <vt:lpstr>Výzva Nositele ITI č. 43</vt:lpstr>
      <vt:lpstr>Prezentace aplikace PowerPoint</vt:lpstr>
      <vt:lpstr>Bod 7  Změna ve strategickém projektu  opatření č.11 Programového rámce IROP </vt:lpstr>
      <vt:lpstr>Změna ve strategickém projektu</vt:lpstr>
      <vt:lpstr>Návrh usnesení  Řídicí výbor SOMO schvaluje podstatnou změnu (rozdělení) strategického projektu Programového rámce IROP:   - Cyklostezka Baška II. a III. etapa, ITIOMO/3.1.1/011/IROP/04/0182, předkladatel: obec Baška  dle předložené žádosti. </vt:lpstr>
      <vt:lpstr>Prezentace aplikace PowerPoint</vt:lpstr>
      <vt:lpstr>Změna programového rámce</vt:lpstr>
      <vt:lpstr>Prezentace aplikace PowerPoint</vt:lpstr>
      <vt:lpstr>  Bod 9  Vyjádření Řídicího výboru o souladu strategických projektů se strategií  </vt:lpstr>
      <vt:lpstr>Žádosti o změnu integrovaného projektu - dotčená opatření programového rámce IROP</vt:lpstr>
      <vt:lpstr>Vyjádření o souladu projektu se strategií</vt:lpstr>
      <vt:lpstr>Návrh usnesení  Řídicí výbor SOMO konstatuje, že projektové záměry:  - Centrum obce Řepiště, ITIOMO/3.5.2/027/IROP/05/0232, předkladatel: obec    Řepiště - Rozšíření hřbitova a smuteční obřadní síň, ITIOMO/3.5.2/027/IROP/05/0243,    předkladatel:  Statutární město Ostrava – městský obvod Poruba  - Zámecký park v Ostravě-Porubě, ITIOMO/3.5.2/027/IROP/05/0247, předkladatel:    Statutární město Ostrava – městský obvod Poruba přispívají k naplnění integrované strategie Ostravské metropolitní oblasti a zároveň ŘV SOMO konstatuje soulad těchto projektových záměrů s integrovanou strategií Ostravské metropolitní oblasti dle předložených projektových záměrů.  </vt:lpstr>
      <vt:lpstr>Vyjádření o souladu projektu se strategií</vt:lpstr>
      <vt:lpstr>Návrh usnesení  Řídicí výbor SOMO konstatuje, že projektový záměr:   - Pokračující obnova bíloveckého zámku „Od hradu k zámku“, ITIOMO/3.7.1/005/IROP/07/0109; předkladatel: město Bílovec  přispívá k naplnění integrované strategie Ostravské metropolitní oblasti a zároveň ŘV SOMO konstatuje soulad tohoto projektového záměru s integrovanou strategií Ostravské metropolitní oblasti dle předloženého projektového záměru.  </vt:lpstr>
      <vt:lpstr>Vyjádření o souladu projektu se strategií</vt:lpstr>
      <vt:lpstr>Návrh usnesení  Řídicí výbor SOMO konstatuje, že projektový záměr:   - Turistické Informační Centrum Svinov, ITIOMO/3.7.1/036/IROP/07/0287; předkladatel: Černá louka s.r.o.  přispívá k naplnění integrované strategie Ostravské metropolitní oblasti a zároveň ŘV SOMO konstatuje soulad tohoto projektového záměru s integrovanou strategií Ostravské metropolitní oblasti dle předloženého projektového záměru.  </vt:lpstr>
      <vt:lpstr>Vyjádření o souladu projektu se strategií</vt:lpstr>
      <vt:lpstr>Návrh usnesení  Řídicí výbor SOMO konstatuje, že projektový záměr:   - Cyklostezka Baška II. etapa, ITIOMO/3.1.1/011IROP/04/0182; předkladatel: Obec Baška  přispívá k naplnění integrované strategie Ostravské metropolitní oblasti a zároveň ŘV SOMO konstatuje soulad tohoto projektového záměru s integrovanou strategií Ostravské metropolitní oblasti dle předloženého projektového záměru.  </vt:lpstr>
      <vt:lpstr>Prezentace aplikace PowerPoint</vt:lpstr>
      <vt:lpstr>Žádosti o změnu integrovaného projektu - dotčená opatření programového rámce IROP</vt:lpstr>
      <vt:lpstr>Změna Vyjádření o souladu projektu se strategií</vt:lpstr>
      <vt:lpstr>Prezentace aplikace PowerPoint</vt:lpstr>
      <vt:lpstr>Změna Vyjádření o souladu projektu se strategií</vt:lpstr>
      <vt:lpstr>Prezentace aplikace PowerPoint</vt:lpstr>
      <vt:lpstr>Změna Vyjádření o souladu projektu se strategií</vt:lpstr>
      <vt:lpstr>Prezentace aplikace PowerPoint</vt:lpstr>
      <vt:lpstr>Změna Vyjádření o souladu projektu se strategií</vt:lpstr>
      <vt:lpstr>Prezentace aplikace PowerPoint</vt:lpstr>
      <vt:lpstr>Bod 11  Budoucnost 28+  </vt:lpstr>
      <vt:lpstr>Budoucnost 28+</vt:lpstr>
      <vt:lpstr>Návrh krajů</vt:lpstr>
      <vt:lpstr>Návrh nositelů ITI a CLLD</vt:lpstr>
      <vt:lpstr>Návrh nositelů ITI a CLLD</vt:lpstr>
      <vt:lpstr>Návrh nositelů ITI a CLLD</vt:lpstr>
      <vt:lpstr>Návrh usnesení  Řídicí výbor SOMO bere na vědomí informace k přípravě Programového období 2028-2034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Kirmanová Markéta</dc:creator>
  <cp:lastModifiedBy>Vdolečková Dagmar</cp:lastModifiedBy>
  <cp:revision>193</cp:revision>
  <cp:lastPrinted>2025-03-31T11:44:03Z</cp:lastPrinted>
  <dcterms:created xsi:type="dcterms:W3CDTF">2020-09-10T06:54:32Z</dcterms:created>
  <dcterms:modified xsi:type="dcterms:W3CDTF">2025-10-30T12:34:12Z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0x010100A9FB19F001E6214589BCD3E87AD1D3B0</vt:lpwstr>
  </property>
</Properties>
</file>